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01" r:id="rId2"/>
    <p:sldId id="264" r:id="rId3"/>
    <p:sldId id="406" r:id="rId4"/>
    <p:sldId id="386" r:id="rId5"/>
    <p:sldId id="387" r:id="rId6"/>
    <p:sldId id="388" r:id="rId7"/>
    <p:sldId id="389" r:id="rId8"/>
    <p:sldId id="390" r:id="rId9"/>
    <p:sldId id="392" r:id="rId10"/>
    <p:sldId id="394" r:id="rId11"/>
    <p:sldId id="391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94" r:id="rId20"/>
    <p:sldId id="477" r:id="rId21"/>
    <p:sldId id="478" r:id="rId22"/>
    <p:sldId id="375" r:id="rId23"/>
    <p:sldId id="479" r:id="rId24"/>
    <p:sldId id="480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90" r:id="rId33"/>
    <p:sldId id="491" r:id="rId34"/>
    <p:sldId id="492" r:id="rId35"/>
    <p:sldId id="493" r:id="rId36"/>
    <p:sldId id="495" r:id="rId37"/>
    <p:sldId id="308" r:id="rId38"/>
    <p:sldId id="309" r:id="rId39"/>
    <p:sldId id="496" r:id="rId40"/>
    <p:sldId id="504" r:id="rId41"/>
    <p:sldId id="497" r:id="rId42"/>
    <p:sldId id="498" r:id="rId43"/>
    <p:sldId id="499" r:id="rId44"/>
    <p:sldId id="500" r:id="rId45"/>
    <p:sldId id="509" r:id="rId46"/>
    <p:sldId id="510" r:id="rId47"/>
    <p:sldId id="511" r:id="rId48"/>
    <p:sldId id="503" r:id="rId49"/>
  </p:sldIdLst>
  <p:sldSz cx="12192000" cy="6858000"/>
  <p:notesSz cx="6858000" cy="9144000"/>
  <p:defaultTextStyle>
    <a:defPPr>
      <a:defRPr lang="en-Q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2"/>
    <p:restoredTop sz="85442"/>
  </p:normalViewPr>
  <p:slideViewPr>
    <p:cSldViewPr snapToGrid="0" snapToObjects="1">
      <p:cViewPr varScale="1">
        <p:scale>
          <a:sx n="108" d="100"/>
          <a:sy n="108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Q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00A56-0B0F-2144-ADD4-B0590C76363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Q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1FD6F-17FD-734A-8602-84FA66BEC6ED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57282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QA" dirty="0"/>
          </a:p>
          <a:p>
            <a:endParaRPr lang="en-Q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1FD6F-17FD-734A-8602-84FA66BEC6ED}" type="slidenum">
              <a:rPr lang="en-QA" smtClean="0"/>
              <a:t>4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5851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257F-7A00-B04E-AE16-E0A7A316C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1CD64-BF98-BA44-AC94-91BA63B1F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0E966-D6DC-1949-8D25-BC4E52D0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FF41-B4BE-3246-9377-EDD917F1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9ED95-D7FA-5A46-8249-6DD74B08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40480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7293-2DFF-5048-B700-BD9675DB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EB5CE-AE25-2D41-892E-22684B336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F0FD9-8590-3546-9124-CAF57935C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AF5EE-397A-1044-AC45-E3700918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B402-37D6-2C42-8521-A5AD75C6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90532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57EA0B-BCBE-A445-9B27-29CB1AAC8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AB2DC-F1A4-8F44-B085-986772EB7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7A66A-54C5-D544-9593-A18A9D91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A21D1-AD58-2D4A-8D97-BFCD9320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B63C8-6833-F947-9443-83654433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23265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1283-F8C4-F746-B813-18786927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38D6-DCF8-4041-9AA4-B2F26C72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2A351-FA0D-DB4C-A798-24E79C64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D7115-CC43-FC48-9A10-2338817A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4FEC-197C-7640-B515-D9264150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34154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81A3-D7A2-7041-B4FF-D1A57196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2A4A7-B567-0048-9AFE-3D07C2651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CA15-781C-534B-8AC3-BF452491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DC1CE-67BC-1547-8BDB-5C605FED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21006-9BF0-354B-B141-D2C8383C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00430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4BDD-81D5-D142-A727-22820AF0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97F71-10F2-A14D-81E2-BEB205780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BB280-09CE-2A44-9D00-66BEBEBF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97D47-D5F3-5348-9BAE-696D23ABA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42907-E3B1-0043-939E-2D8A846A9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0800B-E8B2-684B-9B57-6C26E357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34259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CDF86-A0B4-F44A-A31A-95E3CC8B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75D27-E7DB-5E4F-81D5-D12E11604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8071C-3A38-9E4F-9D6A-1367BA364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A5671-A83E-DE4E-B1F4-7318BC01F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934BF-CBC8-D242-A285-203727D8C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E922D-7A94-494B-9A4A-501DA80D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14485-B2D1-BA4A-A5CA-659789F2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B63AA-FAC5-9A45-8FBC-CEE7FBF9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51336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2A8B-268A-334C-9E95-2FB7DCFC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3BA73-4BB5-DB43-8F27-F94C850F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532B1-EA95-D74B-B748-DC746150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36723-4FAC-9840-9A5B-4DF465EC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00951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D649C-D7F4-5B42-B246-6DEBB143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98E6F-0D7F-4040-9452-2C7935E1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F4BD6-74D3-2044-A6B3-209E87B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21011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1355-B556-C346-8B49-C0F77CBC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7D652-20E6-6B4C-BE57-CCFC4594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E2B1-3E01-9C4C-9BA7-410D9B6F2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E1F73-C1FB-DE42-9B9D-79CD298A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9C4D7-BEA1-2A45-9AEE-C7B2DF16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A629B-D1CF-F444-855D-886239EC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96241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3AD7-CE88-F24B-A075-C5B1B824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8EC44-5B56-1846-9C80-3E693F00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Q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55BD0-4B16-0A42-A160-A29DE5113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B3E0D-9862-3C41-997D-D25612E0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19434-C43B-504C-97CD-9E0F2780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AF507-A6CB-7B43-A97F-C7234EFA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16054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5CC8E-9C77-2949-A346-D549FA86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34F5-D76D-5B44-A4EE-465EA900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28CD-7178-8C4E-8636-833594FA9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EBEF6-5609-CE49-8310-265A9305FA09}" type="datetimeFigureOut">
              <a:rPr lang="en-QA" smtClean="0"/>
              <a:t>25/03/2022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9F26-806D-B54F-9B04-DCCAADEAC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5784-7C39-4D49-A827-36CF9D2D7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01767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Q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tif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0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7.tiff"/><Relationship Id="rId7" Type="http://schemas.openxmlformats.org/officeDocument/2006/relationships/image" Target="../media/image1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7.tiff"/><Relationship Id="rId7" Type="http://schemas.openxmlformats.org/officeDocument/2006/relationships/image" Target="../media/image14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4.png"/><Relationship Id="rId7" Type="http://schemas.openxmlformats.org/officeDocument/2006/relationships/image" Target="../media/image20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70.png"/><Relationship Id="rId9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openxmlformats.org/officeDocument/2006/relationships/image" Target="../media/image20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8A2D-1C5E-9B4A-85D1-5774D276A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0843"/>
            <a:ext cx="9144000" cy="2387600"/>
          </a:xfrm>
        </p:spPr>
        <p:txBody>
          <a:bodyPr/>
          <a:lstStyle/>
          <a:p>
            <a:r>
              <a:rPr lang="en-QA" dirty="0"/>
              <a:t>AI for Medicine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DAD48-F178-924A-855C-C37710EF0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8054"/>
            <a:ext cx="9144000" cy="2250122"/>
          </a:xfrm>
        </p:spPr>
        <p:txBody>
          <a:bodyPr>
            <a:noAutofit/>
          </a:bodyPr>
          <a:lstStyle/>
          <a:p>
            <a:r>
              <a:rPr lang="en-QA" sz="2800" b="1" dirty="0">
                <a:solidFill>
                  <a:srgbClr val="00B0F0"/>
                </a:solidFill>
              </a:rPr>
              <a:t>Lecture 16: </a:t>
            </a:r>
          </a:p>
          <a:p>
            <a:r>
              <a:rPr lang="en-QA" sz="2800" b="1" dirty="0">
                <a:solidFill>
                  <a:srgbClr val="00B0F0"/>
                </a:solidFill>
              </a:rPr>
              <a:t>Linear Regression– Part II</a:t>
            </a:r>
          </a:p>
          <a:p>
            <a:endParaRPr lang="en-QA" sz="2800" dirty="0"/>
          </a:p>
          <a:p>
            <a:r>
              <a:rPr lang="en-QA" sz="2800" dirty="0"/>
              <a:t>March 21, 2022</a:t>
            </a:r>
          </a:p>
          <a:p>
            <a:r>
              <a:rPr lang="en-QA" sz="2800" dirty="0"/>
              <a:t>Mohammad Hammoud</a:t>
            </a:r>
          </a:p>
          <a:p>
            <a:r>
              <a:rPr lang="en-QA" sz="2800" b="1" dirty="0">
                <a:solidFill>
                  <a:srgbClr val="FF0000"/>
                </a:solidFill>
              </a:rPr>
              <a:t>Carnegie Mellon University in Qatar</a:t>
            </a:r>
          </a:p>
        </p:txBody>
      </p:sp>
    </p:spTree>
    <p:extLst>
      <p:ext uri="{BB962C8B-B14F-4D97-AF65-F5344CB8AC3E}">
        <p14:creationId xmlns:p14="http://schemas.microsoft.com/office/powerpoint/2010/main" val="162501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624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But that would be only an approximation </a:t>
            </a:r>
            <a:br>
              <a:rPr lang="en-GB" sz="2400" dirty="0"/>
            </a:br>
            <a:r>
              <a:rPr lang="en-GB" sz="2400" dirty="0"/>
              <a:t>because the slope of the curve is </a:t>
            </a:r>
            <a:r>
              <a:rPr lang="en-GB" sz="2400" i="1" dirty="0"/>
              <a:t>constantly</a:t>
            </a:r>
            <a:br>
              <a:rPr lang="en-GB" sz="2400" dirty="0"/>
            </a:br>
            <a:r>
              <a:rPr lang="en-GB" sz="2400" dirty="0"/>
              <a:t>changing 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EBBDA62-E8C5-0B41-91D6-28D19D5B657F}"/>
              </a:ext>
            </a:extLst>
          </p:cNvPr>
          <p:cNvSpPr/>
          <p:nvPr/>
        </p:nvSpPr>
        <p:spPr>
          <a:xfrm>
            <a:off x="3239889" y="4667326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0D975A-8A5C-FD41-A33B-5394700E0AC1}"/>
              </a:ext>
            </a:extLst>
          </p:cNvPr>
          <p:cNvSpPr/>
          <p:nvPr/>
        </p:nvSpPr>
        <p:spPr>
          <a:xfrm>
            <a:off x="3145152" y="4881511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C8775-BAFC-C94F-AE6C-CDE443B4C9B9}"/>
              </a:ext>
            </a:extLst>
          </p:cNvPr>
          <p:cNvSpPr txBox="1"/>
          <p:nvPr/>
        </p:nvSpPr>
        <p:spPr>
          <a:xfrm>
            <a:off x="3349483" y="466183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9218D2-6F01-0B4D-8614-B55C54F07818}"/>
              </a:ext>
            </a:extLst>
          </p:cNvPr>
          <p:cNvSpPr txBox="1"/>
          <p:nvPr/>
        </p:nvSpPr>
        <p:spPr>
          <a:xfrm>
            <a:off x="3194591" y="492164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E23192-5EC7-5A4B-AD99-E2D11047D6E2}"/>
              </a:ext>
            </a:extLst>
          </p:cNvPr>
          <p:cNvCxnSpPr>
            <a:cxnSpLocks/>
          </p:cNvCxnSpPr>
          <p:nvPr/>
        </p:nvCxnSpPr>
        <p:spPr>
          <a:xfrm>
            <a:off x="3311669" y="4700275"/>
            <a:ext cx="0" cy="2183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34C49F-0E58-BA45-B97F-93470BDB2C3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3161495" y="4709357"/>
            <a:ext cx="127838" cy="26707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C82002-0E74-0D45-8A38-9277B972A2A7}"/>
              </a:ext>
            </a:extLst>
          </p:cNvPr>
          <p:cNvCxnSpPr>
            <a:cxnSpLocks/>
          </p:cNvCxnSpPr>
          <p:nvPr/>
        </p:nvCxnSpPr>
        <p:spPr>
          <a:xfrm flipH="1">
            <a:off x="3182610" y="4926354"/>
            <a:ext cx="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6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878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We can achieve a better approximation by </a:t>
            </a:r>
            <a:br>
              <a:rPr lang="en-GB" sz="2400" dirty="0"/>
            </a:br>
            <a:r>
              <a:rPr lang="en-GB" sz="2400" dirty="0"/>
              <a:t>measuring the slope with a smaller &amp; smaller </a:t>
            </a:r>
            <a:br>
              <a:rPr lang="en-GB" sz="2400" dirty="0"/>
            </a:br>
            <a:r>
              <a:rPr lang="en-GB" sz="2400" dirty="0"/>
              <a:t>change in x, which yields a smaller &amp; smaller </a:t>
            </a:r>
            <a:br>
              <a:rPr lang="en-GB" sz="2400" dirty="0"/>
            </a:br>
            <a:r>
              <a:rPr lang="en-GB" sz="2400" dirty="0"/>
              <a:t>change in y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9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/>
              <p:nvPr/>
            </p:nvSpPr>
            <p:spPr>
              <a:xfrm>
                <a:off x="6003502" y="4136181"/>
                <a:ext cx="5935151" cy="1894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Said differently, we can take the limit of </a:t>
                </a:r>
                <a:r>
                  <a:rPr lang="en-QA" sz="2400" b="1" dirty="0">
                    <a:solidFill>
                      <a:srgbClr val="C00000"/>
                    </a:solidFill>
                  </a:rPr>
                  <a:t>Δy</a:t>
                </a:r>
                <a:r>
                  <a:rPr lang="en-QA" sz="2400" b="1" dirty="0"/>
                  <a:t>/</a:t>
                </a:r>
                <a:r>
                  <a:rPr lang="en-QA" sz="2400" b="1" dirty="0">
                    <a:solidFill>
                      <a:srgbClr val="C00000"/>
                    </a:solidFill>
                  </a:rPr>
                  <a:t>Δx</a:t>
                </a:r>
              </a:p>
              <a:p>
                <a:r>
                  <a:rPr lang="en-US" sz="2400" dirty="0"/>
                  <a:t>as</a:t>
                </a:r>
                <a:r>
                  <a:rPr lang="en-QA" sz="2400" dirty="0">
                    <a:solidFill>
                      <a:srgbClr val="C00000"/>
                    </a:solidFill>
                  </a:rPr>
                  <a:t> </a:t>
                </a:r>
                <a:r>
                  <a:rPr lang="en-QA" sz="2400" b="1" dirty="0">
                    <a:solidFill>
                      <a:srgbClr val="C00000"/>
                    </a:solidFill>
                  </a:rPr>
                  <a:t>Δx </a:t>
                </a:r>
                <a:r>
                  <a:rPr lang="en-QA" sz="2400" dirty="0"/>
                  <a:t>approaches zero:</a:t>
                </a:r>
                <a:endParaRPr lang="en-QA" sz="24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QA" sz="2400" dirty="0">
                  <a:solidFill>
                    <a:srgbClr val="C00000"/>
                  </a:solidFill>
                </a:endParaRPr>
              </a:p>
              <a:p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02" y="4136181"/>
                <a:ext cx="5935151" cy="1894237"/>
              </a:xfrm>
              <a:prstGeom prst="rect">
                <a:avLst/>
              </a:prstGeom>
              <a:blipFill>
                <a:blip r:embed="rId3"/>
                <a:stretch>
                  <a:fillRect l="-1496" t="-2667" r="-85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3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525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By doing this, we will approach the </a:t>
            </a:r>
            <a:br>
              <a:rPr lang="en-GB" sz="2400" dirty="0"/>
            </a:br>
            <a:r>
              <a:rPr lang="en-GB" sz="2400" dirty="0"/>
              <a:t>instantaneous rate of change (which is the </a:t>
            </a:r>
            <a:br>
              <a:rPr lang="en-GB" sz="2400" dirty="0"/>
            </a:br>
            <a:r>
              <a:rPr lang="en-GB" sz="2400" dirty="0"/>
              <a:t>slope of the tangent line – the </a:t>
            </a:r>
            <a:r>
              <a:rPr lang="en-GB" sz="2400" dirty="0">
                <a:solidFill>
                  <a:srgbClr val="C00000"/>
                </a:solidFill>
              </a:rPr>
              <a:t>red line</a:t>
            </a:r>
            <a:r>
              <a:rPr lang="en-GB" sz="2400" dirty="0"/>
              <a:t>- </a:t>
            </a:r>
            <a:br>
              <a:rPr lang="en-GB" sz="2400" dirty="0"/>
            </a:br>
            <a:r>
              <a:rPr lang="en-GB" sz="2400" dirty="0"/>
              <a:t>on the </a:t>
            </a:r>
            <a:r>
              <a:rPr lang="en-GB" sz="2400" dirty="0">
                <a:solidFill>
                  <a:srgbClr val="92D050"/>
                </a:solidFill>
              </a:rPr>
              <a:t>green function</a:t>
            </a:r>
            <a:r>
              <a:rPr lang="en-GB" sz="2400" dirty="0"/>
              <a:t>)</a:t>
            </a:r>
            <a:endParaRPr lang="en-QA" sz="2400" dirty="0">
              <a:solidFill>
                <a:srgbClr val="C00000"/>
              </a:solidFill>
            </a:endParaRPr>
          </a:p>
          <a:p>
            <a:r>
              <a:rPr lang="en-GB" sz="2400" dirty="0"/>
              <a:t> 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5F9CDA-BE24-4F4D-9C2D-C0049A9CB40E}"/>
              </a:ext>
            </a:extLst>
          </p:cNvPr>
          <p:cNvCxnSpPr>
            <a:cxnSpLocks/>
          </p:cNvCxnSpPr>
          <p:nvPr/>
        </p:nvCxnSpPr>
        <p:spPr>
          <a:xfrm flipH="1">
            <a:off x="3014384" y="4497426"/>
            <a:ext cx="290015" cy="929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9592BAC-92C4-EA43-9314-61D0F9DC3AAD}"/>
              </a:ext>
            </a:extLst>
          </p:cNvPr>
          <p:cNvSpPr/>
          <p:nvPr/>
        </p:nvSpPr>
        <p:spPr>
          <a:xfrm>
            <a:off x="3141033" y="4852680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82421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Derivative is the Instantaneous Slope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/>
              <p:nvPr/>
            </p:nvSpPr>
            <p:spPr>
              <a:xfrm>
                <a:off x="6003502" y="4136181"/>
                <a:ext cx="5401350" cy="250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This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instantaneous slope</a:t>
                </a:r>
                <a:r>
                  <a:rPr lang="en-GB" sz="2400" dirty="0"/>
                  <a:t> is what </a:t>
                </a:r>
                <a:br>
                  <a:rPr lang="en-GB" sz="2400" dirty="0"/>
                </a:br>
                <a:r>
                  <a:rPr lang="en-GB" sz="2400" dirty="0"/>
                  <a:t>mathematicians denote as the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derivative</a:t>
                </a:r>
                <a:br>
                  <a:rPr lang="en-GB" sz="2400" dirty="0"/>
                </a:br>
                <a:r>
                  <a:rPr lang="en-GB" sz="2400" dirty="0"/>
                  <a:t>and write as:</a:t>
                </a:r>
              </a:p>
              <a:p>
                <a:endParaRPr lang="en-GB" sz="2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400" dirty="0"/>
                  <a:t> = </a:t>
                </a:r>
                <a:r>
                  <a:rPr lang="en-GB" sz="2400" dirty="0" err="1"/>
                  <a:t>dy</a:t>
                </a:r>
                <a:r>
                  <a:rPr lang="en-GB" sz="2400" dirty="0"/>
                  <a:t>/dx </a:t>
                </a:r>
              </a:p>
              <a:p>
                <a:endParaRPr lang="en-Q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02" y="4136181"/>
                <a:ext cx="5401350" cy="2504596"/>
              </a:xfrm>
              <a:prstGeom prst="rect">
                <a:avLst/>
              </a:prstGeom>
              <a:blipFill>
                <a:blip r:embed="rId3"/>
                <a:stretch>
                  <a:fillRect l="-1639" t="-202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5F9CDA-BE24-4F4D-9C2D-C0049A9CB40E}"/>
              </a:ext>
            </a:extLst>
          </p:cNvPr>
          <p:cNvCxnSpPr>
            <a:cxnSpLocks/>
          </p:cNvCxnSpPr>
          <p:nvPr/>
        </p:nvCxnSpPr>
        <p:spPr>
          <a:xfrm flipH="1">
            <a:off x="3014384" y="4497426"/>
            <a:ext cx="290015" cy="929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9592BAC-92C4-EA43-9314-61D0F9DC3AAD}"/>
              </a:ext>
            </a:extLst>
          </p:cNvPr>
          <p:cNvSpPr/>
          <p:nvPr/>
        </p:nvSpPr>
        <p:spPr>
          <a:xfrm>
            <a:off x="3141033" y="4852680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65F04C-498D-4A46-BB59-FDBA627EB6C0}"/>
              </a:ext>
            </a:extLst>
          </p:cNvPr>
          <p:cNvSpPr/>
          <p:nvPr/>
        </p:nvSpPr>
        <p:spPr>
          <a:xfrm>
            <a:off x="7331731" y="5671751"/>
            <a:ext cx="354172" cy="505212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917AFB6-3D2F-444E-9BED-C85772FACC91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8025972" y="4910012"/>
            <a:ext cx="244585" cy="1278895"/>
          </a:xfrm>
          <a:prstGeom prst="curvedConnector2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67DBFF-95D4-6F4D-B76C-97C9B438D027}"/>
              </a:ext>
            </a:extLst>
          </p:cNvPr>
          <p:cNvSpPr txBox="1"/>
          <p:nvPr/>
        </p:nvSpPr>
        <p:spPr>
          <a:xfrm>
            <a:off x="8775995" y="5103997"/>
            <a:ext cx="2774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is an infinitely small </a:t>
            </a:r>
            <a:br>
              <a:rPr lang="en-US" sz="2000" dirty="0"/>
            </a:br>
            <a:r>
              <a:rPr lang="en-US" sz="2000" dirty="0"/>
              <a:t>change in y (</a:t>
            </a:r>
            <a:r>
              <a:rPr lang="en-US" sz="2000" b="1" i="1" dirty="0"/>
              <a:t>d </a:t>
            </a:r>
            <a:r>
              <a:rPr lang="en-US" sz="2000" dirty="0"/>
              <a:t>stands for </a:t>
            </a:r>
            <a:br>
              <a:rPr lang="en-US" sz="2000" dirty="0"/>
            </a:br>
            <a:r>
              <a:rPr lang="en-US" sz="2000" b="1" i="1" dirty="0"/>
              <a:t>differential</a:t>
            </a:r>
            <a:r>
              <a:rPr lang="en-US" sz="2000" dirty="0"/>
              <a:t>) </a:t>
            </a:r>
            <a:endParaRPr lang="en-QA" sz="2000" dirty="0"/>
          </a:p>
        </p:txBody>
      </p:sp>
    </p:spTree>
    <p:extLst>
      <p:ext uri="{BB962C8B-B14F-4D97-AF65-F5344CB8AC3E}">
        <p14:creationId xmlns:p14="http://schemas.microsoft.com/office/powerpoint/2010/main" val="35160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Derivative is the Instantaneous Slope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/>
              <p:nvPr/>
            </p:nvSpPr>
            <p:spPr>
              <a:xfrm>
                <a:off x="6003502" y="4136181"/>
                <a:ext cx="5467074" cy="250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This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instantaneous slope</a:t>
                </a:r>
                <a:r>
                  <a:rPr lang="en-GB" sz="2400" dirty="0"/>
                  <a:t> is what </a:t>
                </a:r>
                <a:br>
                  <a:rPr lang="en-GB" sz="2400" dirty="0"/>
                </a:br>
                <a:r>
                  <a:rPr lang="en-GB" sz="2400" dirty="0"/>
                  <a:t>mathematicians denote as the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derivative</a:t>
                </a:r>
                <a:br>
                  <a:rPr lang="en-GB" sz="2400" dirty="0"/>
                </a:br>
                <a:r>
                  <a:rPr lang="en-GB" sz="2400" dirty="0"/>
                  <a:t>and write as:</a:t>
                </a:r>
              </a:p>
              <a:p>
                <a:endParaRPr lang="en-GB" sz="2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400" dirty="0"/>
                  <a:t> = </a:t>
                </a:r>
                <a:r>
                  <a:rPr lang="en-GB" sz="2400" dirty="0" err="1"/>
                  <a:t>dy</a:t>
                </a:r>
                <a:r>
                  <a:rPr lang="en-GB" sz="2400" dirty="0"/>
                  <a:t>/dx </a:t>
                </a:r>
              </a:p>
              <a:p>
                <a:endParaRPr lang="en-Q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02" y="4136181"/>
                <a:ext cx="5467074" cy="2504596"/>
              </a:xfrm>
              <a:prstGeom prst="rect">
                <a:avLst/>
              </a:prstGeom>
              <a:blipFill>
                <a:blip r:embed="rId3"/>
                <a:stretch>
                  <a:fillRect l="-1620" t="-202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5F9CDA-BE24-4F4D-9C2D-C0049A9CB40E}"/>
              </a:ext>
            </a:extLst>
          </p:cNvPr>
          <p:cNvCxnSpPr>
            <a:cxnSpLocks/>
          </p:cNvCxnSpPr>
          <p:nvPr/>
        </p:nvCxnSpPr>
        <p:spPr>
          <a:xfrm flipH="1">
            <a:off x="3014384" y="4497426"/>
            <a:ext cx="290015" cy="929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9592BAC-92C4-EA43-9314-61D0F9DC3AAD}"/>
              </a:ext>
            </a:extLst>
          </p:cNvPr>
          <p:cNvSpPr/>
          <p:nvPr/>
        </p:nvSpPr>
        <p:spPr>
          <a:xfrm>
            <a:off x="3141033" y="4852680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917AFB6-3D2F-444E-9BED-C85772FACC91}"/>
              </a:ext>
            </a:extLst>
          </p:cNvPr>
          <p:cNvCxnSpPr>
            <a:cxnSpLocks/>
          </p:cNvCxnSpPr>
          <p:nvPr/>
        </p:nvCxnSpPr>
        <p:spPr>
          <a:xfrm flipV="1">
            <a:off x="8112179" y="5427168"/>
            <a:ext cx="675533" cy="49172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67DBFF-95D4-6F4D-B76C-97C9B438D027}"/>
              </a:ext>
            </a:extLst>
          </p:cNvPr>
          <p:cNvSpPr txBox="1"/>
          <p:nvPr/>
        </p:nvSpPr>
        <p:spPr>
          <a:xfrm>
            <a:off x="8775995" y="5103997"/>
            <a:ext cx="33110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And, this is an infinitely small </a:t>
            </a:r>
            <a:br>
              <a:rPr lang="en-US" sz="2000" dirty="0"/>
            </a:br>
            <a:r>
              <a:rPr lang="en-US" sz="2000" dirty="0"/>
              <a:t>change in x (</a:t>
            </a:r>
            <a:r>
              <a:rPr lang="en-US" sz="2000" b="1" i="1" dirty="0"/>
              <a:t>d </a:t>
            </a:r>
            <a:r>
              <a:rPr lang="en-US" sz="2000" dirty="0"/>
              <a:t>stands for </a:t>
            </a:r>
            <a:br>
              <a:rPr lang="en-US" sz="2000" dirty="0"/>
            </a:br>
            <a:r>
              <a:rPr lang="en-US" sz="2000" b="1" i="1" dirty="0"/>
              <a:t>differential</a:t>
            </a:r>
            <a:r>
              <a:rPr lang="en-US" sz="2000" dirty="0"/>
              <a:t>) </a:t>
            </a:r>
            <a:endParaRPr lang="en-QA" sz="2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292833-7041-1043-AECF-3D1905643EF7}"/>
              </a:ext>
            </a:extLst>
          </p:cNvPr>
          <p:cNvSpPr/>
          <p:nvPr/>
        </p:nvSpPr>
        <p:spPr>
          <a:xfrm>
            <a:off x="7758007" y="5671751"/>
            <a:ext cx="354172" cy="505212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28680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Derivative of a Univariate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What is the instantaneous rate of change at a point (say,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/>
                  <a:t>) on a function (say,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)?</a:t>
                </a:r>
              </a:p>
              <a:p>
                <a:pPr lvl="1"/>
                <a:r>
                  <a:rPr lang="en-US" dirty="0"/>
                  <a:t>It is the slope of the tangent line at point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endParaRPr lang="en-US" dirty="0"/>
              </a:p>
              <a:p>
                <a:pPr lvl="1"/>
                <a:r>
                  <a:rPr lang="en-US" dirty="0"/>
                  <a:t>Which is the derivative at point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</a:p>
              <a:p>
                <a:pPr lvl="1"/>
                <a:r>
                  <a:rPr lang="en-US" dirty="0"/>
                  <a:t>Which is ”a super small change in y”/ ”a super small </a:t>
                </a:r>
                <a:br>
                  <a:rPr lang="en-US" dirty="0"/>
                </a:br>
                <a:r>
                  <a:rPr lang="en-US" dirty="0"/>
                  <a:t>change in x” at point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</a:p>
              <a:p>
                <a:pPr lvl="1"/>
                <a:r>
                  <a:rPr lang="en-US" dirty="0"/>
                  <a:t>Which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(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Which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C3D0189-9C18-704B-A64B-20755D2C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04" y="2882674"/>
            <a:ext cx="3237471" cy="287981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6EF973-4F1D-274A-A134-8EF392B45415}"/>
              </a:ext>
            </a:extLst>
          </p:cNvPr>
          <p:cNvSpPr/>
          <p:nvPr/>
        </p:nvSpPr>
        <p:spPr>
          <a:xfrm>
            <a:off x="8921572" y="4065381"/>
            <a:ext cx="123568" cy="12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0B67B0-412F-0F4A-8346-B35A66EB3E88}"/>
              </a:ext>
            </a:extLst>
          </p:cNvPr>
          <p:cNvCxnSpPr>
            <a:cxnSpLocks/>
          </p:cNvCxnSpPr>
          <p:nvPr/>
        </p:nvCxnSpPr>
        <p:spPr>
          <a:xfrm flipH="1">
            <a:off x="8874499" y="3783193"/>
            <a:ext cx="220069" cy="730712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705396-9C3E-A24C-9F4C-99AA99ADD36B}"/>
              </a:ext>
            </a:extLst>
          </p:cNvPr>
          <p:cNvSpPr txBox="1"/>
          <p:nvPr/>
        </p:nvSpPr>
        <p:spPr>
          <a:xfrm>
            <a:off x="7856535" y="233159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</a:t>
            </a:r>
            <a:r>
              <a:rPr lang="en-QA" sz="2000" b="1" dirty="0"/>
              <a:t>(x) = 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B0F735-F821-B540-A8A3-B8B45F7C04EC}"/>
              </a:ext>
            </a:extLst>
          </p:cNvPr>
          <p:cNvSpPr txBox="1"/>
          <p:nvPr/>
        </p:nvSpPr>
        <p:spPr>
          <a:xfrm>
            <a:off x="11719075" y="5301059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x</a:t>
            </a:r>
            <a:endParaRPr lang="en-QA" sz="2000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48E1AE-6612-2A44-A141-28DF003F202B}"/>
              </a:ext>
            </a:extLst>
          </p:cNvPr>
          <p:cNvCxnSpPr>
            <a:cxnSpLocks/>
          </p:cNvCxnSpPr>
          <p:nvPr/>
        </p:nvCxnSpPr>
        <p:spPr>
          <a:xfrm flipH="1" flipV="1">
            <a:off x="8340803" y="2693776"/>
            <a:ext cx="1" cy="2594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C9B42A-BC72-3C48-8088-1682CEB82D40}"/>
              </a:ext>
            </a:extLst>
          </p:cNvPr>
          <p:cNvCxnSpPr>
            <a:cxnSpLocks/>
          </p:cNvCxnSpPr>
          <p:nvPr/>
        </p:nvCxnSpPr>
        <p:spPr>
          <a:xfrm>
            <a:off x="8340803" y="5276345"/>
            <a:ext cx="35299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Derivative of a Multivariate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826578" cy="4351338"/>
              </a:xfrm>
            </p:spPr>
            <p:txBody>
              <a:bodyPr/>
              <a:lstStyle/>
              <a:p>
                <a:r>
                  <a:rPr lang="en-US" dirty="0"/>
                  <a:t>What is the instantaneous rate of change at a point (</a:t>
                </a:r>
                <a:r>
                  <a:rPr lang="en-US" i="1" dirty="0"/>
                  <a:t>say</a:t>
                </a:r>
                <a:r>
                  <a:rPr lang="en-US" dirty="0"/>
                  <a:t>, (</a:t>
                </a:r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FF0000"/>
                    </a:solidFill>
                  </a:rPr>
                  <a:t>3</a:t>
                </a:r>
                <a:r>
                  <a:rPr lang="en-US" dirty="0"/>
                  <a:t>)) on a function that involves multiple variables (</a:t>
                </a:r>
                <a:r>
                  <a:rPr lang="en-US" i="1" dirty="0"/>
                  <a:t>say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)?</a:t>
                </a:r>
              </a:p>
              <a:p>
                <a:pPr lvl="1"/>
                <a:r>
                  <a:rPr lang="en-US" dirty="0"/>
                  <a:t>It is the </a:t>
                </a:r>
                <a:r>
                  <a:rPr lang="en-US" b="1" i="1" dirty="0">
                    <a:solidFill>
                      <a:srgbClr val="00B0F0"/>
                    </a:solidFill>
                  </a:rPr>
                  <a:t>partial</a:t>
                </a:r>
                <a:r>
                  <a:rPr lang="en-US" b="1" i="1" dirty="0"/>
                  <a:t> </a:t>
                </a:r>
                <a:r>
                  <a:rPr lang="en-US" dirty="0"/>
                  <a:t>derivative at point (</a:t>
                </a:r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FF0000"/>
                    </a:solidFill>
                  </a:rPr>
                  <a:t>3</a:t>
                </a:r>
                <a:r>
                  <a:rPr lang="en-US" dirty="0"/>
                  <a:t>)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/>
                  <a:t>Which can be computed as:</a:t>
                </a:r>
              </a:p>
              <a:p>
                <a:pPr lvl="2"/>
                <a:r>
                  <a:rPr lang="en-US" sz="2400" dirty="0"/>
                  <a:t>The derivative of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with respect to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while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is </a:t>
                </a:r>
                <a:br>
                  <a:rPr lang="en-US" sz="2400" dirty="0"/>
                </a:br>
                <a:r>
                  <a:rPr lang="en-US" sz="2400" dirty="0"/>
                  <a:t>held constant:</a:t>
                </a:r>
              </a:p>
              <a:p>
                <a:pPr lvl="3"/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GB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a:rPr lang="en-GB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GB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sz="2200" baseline="30000" dirty="0"/>
                      <m:t>2 </m:t>
                    </m:r>
                    <m:r>
                      <m:rPr>
                        <m:nor/>
                      </m:rPr>
                      <a:rPr lang="en-US" sz="2200" dirty="0"/>
                      <m:t>. 3 + </m:t>
                    </m:r>
                    <m:r>
                      <m:rPr>
                        <m:nor/>
                      </m:rPr>
                      <a:rPr lang="en-US" sz="2200" dirty="0"/>
                      <m:t>sin</m:t>
                    </m:r>
                    <m:r>
                      <m:rPr>
                        <m:nor/>
                      </m:rPr>
                      <a:rPr lang="en-US" sz="2200" dirty="0"/>
                      <m:t>(3))</m:t>
                    </m:r>
                  </m:oMath>
                </a14:m>
                <a:r>
                  <a:rPr lang="en-US" sz="2200" b="1" dirty="0">
                    <a:solidFill>
                      <a:schemeClr val="tx1"/>
                    </a:solidFill>
                  </a:rPr>
                  <a:t> = </a:t>
                </a:r>
                <a:r>
                  <a:rPr lang="en-US" sz="2200" dirty="0">
                    <a:solidFill>
                      <a:schemeClr val="tx1"/>
                    </a:solidFill>
                  </a:rPr>
                  <a:t>2x.3 + 0 = 6x = 6</a:t>
                </a:r>
              </a:p>
              <a:p>
                <a:pPr lvl="2"/>
                <a:r>
                  <a:rPr lang="en-US" sz="2400" dirty="0"/>
                  <a:t>A</a:t>
                </a:r>
                <a:r>
                  <a:rPr lang="en-US" sz="2400" dirty="0">
                    <a:solidFill>
                      <a:schemeClr val="tx1"/>
                    </a:solidFill>
                  </a:rPr>
                  <a:t>nd the derivative of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with respect to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while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is held constant: </a:t>
                </a:r>
              </a:p>
              <a:p>
                <a:pPr lvl="3"/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GB" sz="2200" b="1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a:rPr lang="en-GB" sz="2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GB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200" baseline="30000" dirty="0"/>
                      <m:t>2 </m:t>
                    </m:r>
                    <m:r>
                      <m:rPr>
                        <m:nor/>
                      </m:rPr>
                      <a:rPr lang="en-US" sz="2200" dirty="0"/>
                      <m:t>. </m:t>
                    </m:r>
                    <m:r>
                      <m:rPr>
                        <m:nor/>
                      </m:rPr>
                      <a:rPr lang="en-GB" sz="2200" b="0" i="0" dirty="0" smtClean="0"/>
                      <m:t>y</m:t>
                    </m:r>
                    <m:r>
                      <m:rPr>
                        <m:nor/>
                      </m:rPr>
                      <a:rPr lang="en-US" sz="2200" dirty="0"/>
                      <m:t> + </m:t>
                    </m:r>
                    <m:r>
                      <m:rPr>
                        <m:nor/>
                      </m:rPr>
                      <a:rPr lang="en-US" sz="2200" dirty="0"/>
                      <m:t>sin</m:t>
                    </m:r>
                    <m:r>
                      <m:rPr>
                        <m:nor/>
                      </m:rPr>
                      <a:rPr lang="en-US" sz="2200" dirty="0"/>
                      <m:t>(</m:t>
                    </m:r>
                    <m:r>
                      <m:rPr>
                        <m:nor/>
                      </m:rPr>
                      <a:rPr lang="en-GB" sz="2200" b="0" i="0" dirty="0" smtClean="0"/>
                      <m:t>y</m:t>
                    </m:r>
                    <m:r>
                      <m:rPr>
                        <m:nor/>
                      </m:rPr>
                      <a:rPr lang="en-US" sz="2200" dirty="0"/>
                      <m:t>))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= 1 + cos(y) = 1 + cos(3)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826578" cy="4351338"/>
              </a:xfrm>
              <a:blipFill>
                <a:blip r:embed="rId2"/>
                <a:stretch>
                  <a:fillRect l="-1055" t="-2326" r="-3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BE3C536-6300-D14A-9509-07F590A0C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440" y="2940908"/>
            <a:ext cx="3126259" cy="286745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72AB4B5-668D-F448-9BEA-5CDB0E77FE91}"/>
              </a:ext>
            </a:extLst>
          </p:cNvPr>
          <p:cNvSpPr/>
          <p:nvPr/>
        </p:nvSpPr>
        <p:spPr>
          <a:xfrm>
            <a:off x="10503248" y="3880029"/>
            <a:ext cx="123568" cy="12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DBD5FD-845D-A64B-B99B-7890CAA1432E}"/>
              </a:ext>
            </a:extLst>
          </p:cNvPr>
          <p:cNvSpPr/>
          <p:nvPr/>
        </p:nvSpPr>
        <p:spPr>
          <a:xfrm>
            <a:off x="2557848" y="4164227"/>
            <a:ext cx="185351" cy="234778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7F324510-1752-2341-B139-C4ACC5C79B5E}"/>
              </a:ext>
            </a:extLst>
          </p:cNvPr>
          <p:cNvCxnSpPr/>
          <p:nvPr/>
        </p:nvCxnSpPr>
        <p:spPr>
          <a:xfrm rot="10800000" flipV="1">
            <a:off x="1705233" y="4263081"/>
            <a:ext cx="864973" cy="259492"/>
          </a:xfrm>
          <a:prstGeom prst="curvedConnector3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0C2A07-CB9C-B54A-B132-E8F8B6B36C55}"/>
                  </a:ext>
                </a:extLst>
              </p:cNvPr>
              <p:cNvSpPr txBox="1"/>
              <p:nvPr/>
            </p:nvSpPr>
            <p:spPr>
              <a:xfrm>
                <a:off x="329514" y="4164227"/>
                <a:ext cx="156805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b="1" dirty="0">
                    <a:solidFill>
                      <a:schemeClr val="accent2"/>
                    </a:solidFill>
                  </a:rPr>
                  <a:t>We do not 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use </a:t>
                </a:r>
                <a:r>
                  <a:rPr lang="en-QA" b="1" i="1" dirty="0">
                    <a:solidFill>
                      <a:schemeClr val="accent2"/>
                    </a:solidFill>
                  </a:rPr>
                  <a:t>d</a:t>
                </a:r>
                <a:r>
                  <a:rPr lang="en-QA" b="1" dirty="0">
                    <a:solidFill>
                      <a:schemeClr val="accent2"/>
                    </a:solidFill>
                  </a:rPr>
                  <a:t> with 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multi-variable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functions, but 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rather </a:t>
                </a:r>
                <a14:m>
                  <m:oMath xmlns:m="http://schemas.openxmlformats.org/officeDocument/2006/math">
                    <m:r>
                      <a:rPr lang="en-QA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</m:oMath>
                </a14:m>
                <a:endParaRPr lang="en-QA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0C2A07-CB9C-B54A-B132-E8F8B6B36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14" y="4164227"/>
                <a:ext cx="1568058" cy="1477328"/>
              </a:xfrm>
              <a:prstGeom prst="rect">
                <a:avLst/>
              </a:prstGeom>
              <a:blipFill>
                <a:blip r:embed="rId4"/>
                <a:stretch>
                  <a:fillRect l="-2400" t="-1695" r="-2400" b="-508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0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b="1" i="1" dirty="0">
                    <a:solidFill>
                      <a:srgbClr val="00B0F0"/>
                    </a:solidFill>
                  </a:rPr>
                  <a:t>Gradient</a:t>
                </a:r>
                <a:r>
                  <a:rPr lang="en-GB" dirty="0"/>
                  <a:t> is a way of packing together all the partial derivative information of a function</a:t>
                </a:r>
              </a:p>
              <a:p>
                <a:pPr lvl="1"/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𝑥𝑦</m:t>
                    </m:r>
                  </m:oMath>
                </a14:m>
                <a:endParaRPr lang="en-GB" sz="240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Gradient puts these two partial derivatives together in a vector as follows:</a:t>
                </a:r>
              </a:p>
              <a:p>
                <a:pPr lvl="1"/>
                <a:endParaRPr lang="en-GB" sz="1800" b="1" dirty="0">
                  <a:ea typeface="Cambria Math" panose="02040503050406030204" pitchFamily="18" charset="0"/>
                </a:endParaRPr>
              </a:p>
              <a:p>
                <a:pPr lvl="1"/>
                <a:endParaRPr lang="en-US" sz="1800" b="1" dirty="0"/>
              </a:p>
              <a:p>
                <a:pPr lvl="1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435D92-A6CC-A949-8E10-647DB6C1CC6D}"/>
                  </a:ext>
                </a:extLst>
              </p:cNvPr>
              <p:cNvSpPr txBox="1"/>
              <p:nvPr/>
            </p:nvSpPr>
            <p:spPr>
              <a:xfrm>
                <a:off x="2645375" y="5289694"/>
                <a:ext cx="6901250" cy="738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Q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QA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𝑥𝑦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435D92-A6CC-A949-8E10-647DB6C1C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375" y="5289694"/>
                <a:ext cx="6901250" cy="738985"/>
              </a:xfrm>
              <a:prstGeom prst="rect">
                <a:avLst/>
              </a:prstGeom>
              <a:blipFill>
                <a:blip r:embed="rId3"/>
                <a:stretch>
                  <a:fillRect t="-3390" b="-18644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5AD7924-999B-594C-BDF0-1CFE96DE1AFF}"/>
              </a:ext>
            </a:extLst>
          </p:cNvPr>
          <p:cNvSpPr/>
          <p:nvPr/>
        </p:nvSpPr>
        <p:spPr>
          <a:xfrm>
            <a:off x="3237470" y="5390245"/>
            <a:ext cx="260522" cy="44210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507802CB-5864-BC45-937E-87346D3A9038}"/>
              </a:ext>
            </a:extLst>
          </p:cNvPr>
          <p:cNvCxnSpPr>
            <a:cxnSpLocks/>
            <a:stCxn id="7" idx="2"/>
          </p:cNvCxnSpPr>
          <p:nvPr/>
        </p:nvCxnSpPr>
        <p:spPr>
          <a:xfrm rot="10800000">
            <a:off x="2323070" y="5390245"/>
            <a:ext cx="914400" cy="221050"/>
          </a:xfrm>
          <a:prstGeom prst="curvedConnector3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01C77E-1392-B24A-85DF-7F892683033E}"/>
              </a:ext>
            </a:extLst>
          </p:cNvPr>
          <p:cNvSpPr txBox="1"/>
          <p:nvPr/>
        </p:nvSpPr>
        <p:spPr>
          <a:xfrm>
            <a:off x="242858" y="5105349"/>
            <a:ext cx="2214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</a:t>
            </a:r>
            <a:r>
              <a:rPr lang="en-QA" b="1" dirty="0">
                <a:solidFill>
                  <a:schemeClr val="accent2"/>
                </a:solidFill>
              </a:rPr>
              <a:t>alled </a:t>
            </a:r>
            <a:r>
              <a:rPr lang="en-QA" b="1" i="1" dirty="0">
                <a:solidFill>
                  <a:schemeClr val="accent2"/>
                </a:solidFill>
              </a:rPr>
              <a:t>nabla</a:t>
            </a:r>
            <a:r>
              <a:rPr lang="en-QA" b="1" dirty="0">
                <a:solidFill>
                  <a:schemeClr val="accent2"/>
                </a:solidFill>
              </a:rPr>
              <a:t>,</a:t>
            </a:r>
            <a:br>
              <a:rPr lang="en-QA" b="1" dirty="0">
                <a:solidFill>
                  <a:schemeClr val="accent2"/>
                </a:solidFill>
              </a:rPr>
            </a:br>
            <a:r>
              <a:rPr lang="en-QA" b="1" dirty="0">
                <a:solidFill>
                  <a:schemeClr val="accent2"/>
                </a:solidFill>
              </a:rPr>
              <a:t>but often pronouced </a:t>
            </a:r>
            <a:br>
              <a:rPr lang="en-QA" b="1" dirty="0">
                <a:solidFill>
                  <a:schemeClr val="accent2"/>
                </a:solidFill>
              </a:rPr>
            </a:br>
            <a:r>
              <a:rPr lang="en-QA" b="1" dirty="0">
                <a:solidFill>
                  <a:schemeClr val="accent2"/>
                </a:solidFill>
              </a:rPr>
              <a:t>as </a:t>
            </a:r>
            <a:r>
              <a:rPr lang="en-QA" b="1" i="1" dirty="0">
                <a:solidFill>
                  <a:schemeClr val="accent2"/>
                </a:solidFill>
              </a:rPr>
              <a:t>del</a:t>
            </a:r>
            <a:r>
              <a:rPr lang="en-QA" b="1" dirty="0">
                <a:solidFill>
                  <a:schemeClr val="accent2"/>
                </a:solidFill>
              </a:rPr>
              <a:t> or </a:t>
            </a:r>
            <a:r>
              <a:rPr lang="en-QA" b="1" i="1" dirty="0">
                <a:solidFill>
                  <a:schemeClr val="accent2"/>
                </a:solidFill>
              </a:rPr>
              <a:t>gradient</a:t>
            </a:r>
            <a:r>
              <a:rPr lang="en-QA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6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Outline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Linear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448139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33165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785539" y="3230880"/>
            <a:ext cx="4206829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4653924" y="3230880"/>
            <a:ext cx="13384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10105294" y="5247667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6184909" y="3976328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A Primer on Derivatives </a:t>
            </a:r>
            <a:endParaRPr lang="en-QA" sz="28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4015D9-A5C4-7245-BB19-18CD92AC0361}"/>
              </a:ext>
            </a:extLst>
          </p:cNvPr>
          <p:cNvSpPr/>
          <p:nvPr/>
        </p:nvSpPr>
        <p:spPr>
          <a:xfrm>
            <a:off x="9053294" y="3976328"/>
            <a:ext cx="2673755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 Intuition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992368" y="3230880"/>
            <a:ext cx="1529941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B56F85-3075-8A41-B043-3BB167F1B6B0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>
            <a:off x="5992368" y="3230880"/>
            <a:ext cx="4397804" cy="7454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5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DFB3-61E4-9241-ACC6-9E285D9B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23B7-142A-C040-9C59-B15B3922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26578" cy="466725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Last Monday’s Lecture:</a:t>
            </a:r>
          </a:p>
          <a:p>
            <a:pPr lvl="1"/>
            <a:r>
              <a:rPr lang="en-US" sz="2800" dirty="0"/>
              <a:t>Linear Regression- Part I</a:t>
            </a:r>
          </a:p>
          <a:p>
            <a:pPr lvl="1"/>
            <a:endParaRPr lang="en-US" sz="2800" dirty="0"/>
          </a:p>
          <a:p>
            <a:r>
              <a:rPr lang="en-US" dirty="0">
                <a:solidFill>
                  <a:srgbClr val="00B0F0"/>
                </a:solidFill>
              </a:rPr>
              <a:t>Today’s Lecture:</a:t>
            </a:r>
          </a:p>
          <a:p>
            <a:pPr lvl="1"/>
            <a:r>
              <a:rPr lang="en-US" sz="2800" dirty="0"/>
              <a:t>Linear Regression- Part II</a:t>
            </a:r>
          </a:p>
          <a:p>
            <a:pPr lvl="1"/>
            <a:endParaRPr lang="en-US" sz="2800" dirty="0"/>
          </a:p>
          <a:p>
            <a:r>
              <a:rPr lang="en-US" dirty="0">
                <a:solidFill>
                  <a:srgbClr val="00B0F0"/>
                </a:solidFill>
              </a:rPr>
              <a:t>Announcements:</a:t>
            </a:r>
          </a:p>
          <a:p>
            <a:pPr lvl="1"/>
            <a:r>
              <a:rPr lang="en-US" sz="2800" dirty="0"/>
              <a:t>Midterm grades are out</a:t>
            </a:r>
          </a:p>
          <a:p>
            <a:pPr lvl="1"/>
            <a:r>
              <a:rPr lang="en-US" sz="2800" dirty="0"/>
              <a:t>Assignment 3 will be out by tonight. It is due on March 29 by midnight</a:t>
            </a:r>
          </a:p>
          <a:p>
            <a:pPr lvl="1"/>
            <a:r>
              <a:rPr lang="en-US" sz="2800" dirty="0"/>
              <a:t>For 15-282 students only: Project presentations are on Wed, March 23 during the class time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196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/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all initially to zero </a:t>
                </a:r>
              </a:p>
              <a:p>
                <a:pPr lvl="1"/>
                <a:r>
                  <a:rPr lang="en-QA" sz="2800" dirty="0"/>
                  <a:t>Keep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QA" sz="2800" dirty="0"/>
                  <a:t> to reduce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en-QA" sz="2800" dirty="0"/>
                  <a:t> until we hopefully end up at a minimum location </a:t>
                </a:r>
              </a:p>
              <a:p>
                <a:pPr lvl="2"/>
                <a:r>
                  <a:rPr lang="en-QA" sz="2400" dirty="0"/>
                  <a:t>When you are at a certain position on the surface of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QA" sz="2400" dirty="0"/>
                  <a:t>, look around, then take a little step in the direction of </a:t>
                </a:r>
                <a:r>
                  <a:rPr lang="en-QA" sz="2400" i="1" dirty="0"/>
                  <a:t>the steepest descent</a:t>
                </a:r>
                <a:r>
                  <a:rPr lang="en-QA" sz="2400" dirty="0"/>
                  <a:t>, then repeat  </a:t>
                </a:r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6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/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all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2326" b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E1423AD0-457B-754C-8246-5F9306C36A9C}"/>
              </a:ext>
            </a:extLst>
          </p:cNvPr>
          <p:cNvSpPr/>
          <p:nvPr/>
        </p:nvSpPr>
        <p:spPr>
          <a:xfrm>
            <a:off x="5350476" y="4917989"/>
            <a:ext cx="296562" cy="494270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564B07-FAB0-E04F-BBE2-03EA624F2D97}"/>
              </a:ext>
            </a:extLst>
          </p:cNvPr>
          <p:cNvCxnSpPr>
            <a:cxnSpLocks/>
          </p:cNvCxnSpPr>
          <p:nvPr/>
        </p:nvCxnSpPr>
        <p:spPr>
          <a:xfrm>
            <a:off x="5511114" y="5436973"/>
            <a:ext cx="0" cy="506217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824C96-55C8-0448-A82E-BEDA1A987E42}"/>
              </a:ext>
            </a:extLst>
          </p:cNvPr>
          <p:cNvSpPr txBox="1"/>
          <p:nvPr/>
        </p:nvSpPr>
        <p:spPr>
          <a:xfrm>
            <a:off x="4601460" y="5943190"/>
            <a:ext cx="17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50"/>
                </a:solidFill>
              </a:rPr>
              <a:t>Learing Rate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F9BF70-A65F-0D40-A6EB-674B38322F4C}"/>
              </a:ext>
            </a:extLst>
          </p:cNvPr>
          <p:cNvSpPr/>
          <p:nvPr/>
        </p:nvSpPr>
        <p:spPr>
          <a:xfrm>
            <a:off x="5684109" y="4646140"/>
            <a:ext cx="296562" cy="494270"/>
          </a:xfrm>
          <a:prstGeom prst="ellipse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6635D0C3-4797-A846-8250-234F87888DF1}"/>
              </a:ext>
            </a:extLst>
          </p:cNvPr>
          <p:cNvCxnSpPr>
            <a:cxnSpLocks/>
          </p:cNvCxnSpPr>
          <p:nvPr/>
        </p:nvCxnSpPr>
        <p:spPr>
          <a:xfrm flipV="1">
            <a:off x="5881816" y="4263082"/>
            <a:ext cx="1000898" cy="383058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5221A7-96C2-A649-A25C-0EFD2B605320}"/>
              </a:ext>
            </a:extLst>
          </p:cNvPr>
          <p:cNvSpPr txBox="1"/>
          <p:nvPr/>
        </p:nvSpPr>
        <p:spPr>
          <a:xfrm>
            <a:off x="6882714" y="4032248"/>
            <a:ext cx="241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F0"/>
                </a:solidFill>
              </a:rPr>
              <a:t>Partial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5799C79-623D-7B48-A451-6AED67C6D6DD}"/>
                  </a:ext>
                </a:extLst>
              </p:cNvPr>
              <p:cNvSpPr/>
              <p:nvPr/>
            </p:nvSpPr>
            <p:spPr>
              <a:xfrm>
                <a:off x="9529924" y="4517991"/>
                <a:ext cx="1926048" cy="1425199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QA" sz="2400" dirty="0">
                    <a:solidFill>
                      <a:schemeClr val="tx1"/>
                    </a:solidFill>
                  </a:rPr>
                  <a:t>What 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do?  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5799C79-623D-7B48-A451-6AED67C6D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924" y="4517991"/>
                <a:ext cx="1926048" cy="142519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9" grpId="1" animBg="1"/>
      <p:bldP spid="12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98FCC93-6932-5F45-BB24-7AFDA014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09" y="3250227"/>
            <a:ext cx="3972085" cy="264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51538"/>
            <a:ext cx="4024184" cy="264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1477CF-1251-5441-9FE5-E65D7873767B}"/>
                  </a:ext>
                </a:extLst>
              </p:cNvPr>
              <p:cNvSpPr txBox="1"/>
              <p:nvPr/>
            </p:nvSpPr>
            <p:spPr>
              <a:xfrm>
                <a:off x="10461022" y="3635958"/>
                <a:ext cx="8458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d>
                        <m:dPr>
                          <m:ctrlPr>
                            <a:rPr lang="en-GB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1477CF-1251-5441-9FE5-E65D78737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022" y="3635958"/>
                <a:ext cx="845808" cy="40011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C872E829-FADA-5642-9D36-484A7111B395}"/>
              </a:ext>
            </a:extLst>
          </p:cNvPr>
          <p:cNvCxnSpPr>
            <a:cxnSpLocks/>
          </p:cNvCxnSpPr>
          <p:nvPr/>
        </p:nvCxnSpPr>
        <p:spPr>
          <a:xfrm>
            <a:off x="9790433" y="3635958"/>
            <a:ext cx="605844" cy="174716"/>
          </a:xfrm>
          <a:prstGeom prst="curvedConnector3">
            <a:avLst/>
          </a:prstGeom>
          <a:ln w="127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10120184" y="5698811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4638748-D8E5-184D-84C4-97025FDA288C}"/>
                  </a:ext>
                </a:extLst>
              </p:cNvPr>
              <p:cNvSpPr/>
              <p:nvPr/>
            </p:nvSpPr>
            <p:spPr>
              <a:xfrm>
                <a:off x="5440094" y="4373835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4638748-D8E5-184D-84C4-97025FDA28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094" y="4373835"/>
                <a:ext cx="38985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7933204" y="2850118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204" y="2850118"/>
                <a:ext cx="349775" cy="400110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C1664B44-AC41-B545-8057-C206C0F27A93}"/>
              </a:ext>
            </a:extLst>
          </p:cNvPr>
          <p:cNvSpPr/>
          <p:nvPr/>
        </p:nvSpPr>
        <p:spPr>
          <a:xfrm>
            <a:off x="4637903" y="3542163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B5086D5-EDCC-0A4F-9E4D-E76A9EE33C78}"/>
              </a:ext>
            </a:extLst>
          </p:cNvPr>
          <p:cNvSpPr/>
          <p:nvPr/>
        </p:nvSpPr>
        <p:spPr>
          <a:xfrm>
            <a:off x="4815017" y="3620421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4D9ED6-BE1D-9247-99F4-13DA11176EBB}"/>
              </a:ext>
            </a:extLst>
          </p:cNvPr>
          <p:cNvSpPr/>
          <p:nvPr/>
        </p:nvSpPr>
        <p:spPr>
          <a:xfrm>
            <a:off x="4506096" y="3694563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AE8F8F-3560-BB4D-89B4-30E1B3F964B9}"/>
              </a:ext>
            </a:extLst>
          </p:cNvPr>
          <p:cNvSpPr/>
          <p:nvPr/>
        </p:nvSpPr>
        <p:spPr>
          <a:xfrm>
            <a:off x="4407242" y="3904631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47944E-6F09-A541-9017-AA97670C9867}"/>
              </a:ext>
            </a:extLst>
          </p:cNvPr>
          <p:cNvSpPr/>
          <p:nvPr/>
        </p:nvSpPr>
        <p:spPr>
          <a:xfrm>
            <a:off x="4666733" y="3768705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139E1C-24DF-3C46-A4FF-D01F504F5C15}"/>
              </a:ext>
            </a:extLst>
          </p:cNvPr>
          <p:cNvSpPr/>
          <p:nvPr/>
        </p:nvSpPr>
        <p:spPr>
          <a:xfrm>
            <a:off x="4258961" y="3904632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7A3B13-AE27-3346-8380-3135EFD2D94D}"/>
              </a:ext>
            </a:extLst>
          </p:cNvPr>
          <p:cNvSpPr/>
          <p:nvPr/>
        </p:nvSpPr>
        <p:spPr>
          <a:xfrm>
            <a:off x="3912966" y="4151769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13EE6D-E4C1-004A-8ECF-BE7F675B88ED}"/>
              </a:ext>
            </a:extLst>
          </p:cNvPr>
          <p:cNvSpPr/>
          <p:nvPr/>
        </p:nvSpPr>
        <p:spPr>
          <a:xfrm>
            <a:off x="4024180" y="3978772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A34D02-BF9C-2542-9D93-2733520E9E13}"/>
              </a:ext>
            </a:extLst>
          </p:cNvPr>
          <p:cNvSpPr/>
          <p:nvPr/>
        </p:nvSpPr>
        <p:spPr>
          <a:xfrm>
            <a:off x="4852088" y="3422710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A1C0067-7895-7447-B109-C5F0F6032E12}"/>
              </a:ext>
            </a:extLst>
          </p:cNvPr>
          <p:cNvSpPr/>
          <p:nvPr/>
        </p:nvSpPr>
        <p:spPr>
          <a:xfrm>
            <a:off x="4127151" y="4106459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2A3620-33CA-0644-A60A-B4EBFDB32C05}"/>
              </a:ext>
            </a:extLst>
          </p:cNvPr>
          <p:cNvCxnSpPr>
            <a:cxnSpLocks/>
          </p:cNvCxnSpPr>
          <p:nvPr/>
        </p:nvCxnSpPr>
        <p:spPr>
          <a:xfrm>
            <a:off x="8600303" y="5292706"/>
            <a:ext cx="1" cy="604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E8C4468-B781-EF49-A980-FD939ADE97C9}"/>
              </a:ext>
            </a:extLst>
          </p:cNvPr>
          <p:cNvSpPr/>
          <p:nvPr/>
        </p:nvSpPr>
        <p:spPr>
          <a:xfrm>
            <a:off x="8208208" y="5908141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 </a:t>
            </a:r>
            <a:r>
              <a:rPr lang="en-GB" sz="2000" dirty="0">
                <a:solidFill>
                  <a:srgbClr val="FF0000"/>
                </a:solidFill>
              </a:rPr>
              <a:t>= 1</a:t>
            </a:r>
            <a:endParaRPr lang="en-QA" sz="2000" dirty="0">
              <a:solidFill>
                <a:srgbClr val="FF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ABE093-EF30-6A43-A9F9-A302C81B5142}"/>
              </a:ext>
            </a:extLst>
          </p:cNvPr>
          <p:cNvGrpSpPr/>
          <p:nvPr/>
        </p:nvGrpSpPr>
        <p:grpSpPr>
          <a:xfrm>
            <a:off x="3912966" y="3422710"/>
            <a:ext cx="1062689" cy="851684"/>
            <a:chOff x="3912966" y="3826469"/>
            <a:chExt cx="1062689" cy="85168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9F47320-4A8A-2046-BC35-2D03C68A3FC9}"/>
                </a:ext>
              </a:extLst>
            </p:cNvPr>
            <p:cNvSpPr/>
            <p:nvPr/>
          </p:nvSpPr>
          <p:spPr>
            <a:xfrm>
              <a:off x="4637903" y="3945922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4FA37BD-40BF-294D-8A6C-277F9F69FE61}"/>
                </a:ext>
              </a:extLst>
            </p:cNvPr>
            <p:cNvSpPr/>
            <p:nvPr/>
          </p:nvSpPr>
          <p:spPr>
            <a:xfrm>
              <a:off x="4815017" y="4024180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CD7365D-42A1-9144-B8EF-2AAC181C3DC3}"/>
                </a:ext>
              </a:extLst>
            </p:cNvPr>
            <p:cNvSpPr/>
            <p:nvPr/>
          </p:nvSpPr>
          <p:spPr>
            <a:xfrm>
              <a:off x="4506096" y="4098322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A767F4-C73C-0646-88C9-9A5243CF5907}"/>
                </a:ext>
              </a:extLst>
            </p:cNvPr>
            <p:cNvSpPr/>
            <p:nvPr/>
          </p:nvSpPr>
          <p:spPr>
            <a:xfrm>
              <a:off x="4407242" y="4308390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623729-CEB9-9947-951B-87AB44BE19FF}"/>
                </a:ext>
              </a:extLst>
            </p:cNvPr>
            <p:cNvSpPr/>
            <p:nvPr/>
          </p:nvSpPr>
          <p:spPr>
            <a:xfrm>
              <a:off x="4666733" y="4172464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533E031-4265-5D4A-B593-EA6F9A9CA69C}"/>
                </a:ext>
              </a:extLst>
            </p:cNvPr>
            <p:cNvSpPr/>
            <p:nvPr/>
          </p:nvSpPr>
          <p:spPr>
            <a:xfrm>
              <a:off x="4258961" y="4308391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20691BE-681B-3F48-A90D-CBAA7C6FD052}"/>
                </a:ext>
              </a:extLst>
            </p:cNvPr>
            <p:cNvSpPr/>
            <p:nvPr/>
          </p:nvSpPr>
          <p:spPr>
            <a:xfrm>
              <a:off x="3912966" y="4555528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77FB064-C52B-C54E-9CAD-E76EF1C554D8}"/>
                </a:ext>
              </a:extLst>
            </p:cNvPr>
            <p:cNvSpPr/>
            <p:nvPr/>
          </p:nvSpPr>
          <p:spPr>
            <a:xfrm>
              <a:off x="4024180" y="4382531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7BF3F6-9D91-FE4B-BDD2-F2F539C4991C}"/>
                </a:ext>
              </a:extLst>
            </p:cNvPr>
            <p:cNvSpPr/>
            <p:nvPr/>
          </p:nvSpPr>
          <p:spPr>
            <a:xfrm>
              <a:off x="4852088" y="3826469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D635F27-2DB7-6D43-A53A-5B636AE04765}"/>
                </a:ext>
              </a:extLst>
            </p:cNvPr>
            <p:cNvSpPr/>
            <p:nvPr/>
          </p:nvSpPr>
          <p:spPr>
            <a:xfrm>
              <a:off x="4127151" y="4510218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B2B6720-E7AF-8242-A0A2-3C33420B746B}"/>
                  </a:ext>
                </a:extLst>
              </p:cNvPr>
              <p:cNvSpPr/>
              <p:nvPr/>
            </p:nvSpPr>
            <p:spPr>
              <a:xfrm>
                <a:off x="34837" y="3836013"/>
                <a:ext cx="141583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000" b="1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000" b="1" dirty="0"/>
              </a:p>
              <a:p>
                <a:endParaRPr lang="en-GB" sz="2000" b="1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B2B6720-E7AF-8242-A0A2-3C33420B7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7" y="3836013"/>
                <a:ext cx="1415837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43B35E75-ADD9-9944-997D-75679112C4AB}"/>
              </a:ext>
            </a:extLst>
          </p:cNvPr>
          <p:cNvCxnSpPr>
            <a:cxnSpLocks/>
          </p:cNvCxnSpPr>
          <p:nvPr/>
        </p:nvCxnSpPr>
        <p:spPr>
          <a:xfrm rot="10800000">
            <a:off x="1401734" y="4034879"/>
            <a:ext cx="2307817" cy="338957"/>
          </a:xfrm>
          <a:prstGeom prst="curvedConnector3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0C24E4C-4CD7-F149-BFD0-FD7B5ACEE2C1}"/>
                  </a:ext>
                </a:extLst>
              </p:cNvPr>
              <p:cNvSpPr/>
              <p:nvPr/>
            </p:nvSpPr>
            <p:spPr>
              <a:xfrm>
                <a:off x="2744985" y="2850118"/>
                <a:ext cx="15138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0C24E4C-4CD7-F149-BFD0-FD7B5ACEE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85" y="2850118"/>
                <a:ext cx="1513812" cy="400110"/>
              </a:xfrm>
              <a:prstGeom prst="rect">
                <a:avLst/>
              </a:prstGeom>
              <a:blipFill>
                <a:blip r:embed="rId9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D0A19-C627-7643-B9E1-9A4658E6A229}"/>
                  </a:ext>
                </a:extLst>
              </p:cNvPr>
              <p:cNvSpPr txBox="1"/>
              <p:nvPr/>
            </p:nvSpPr>
            <p:spPr>
              <a:xfrm>
                <a:off x="1754689" y="6322447"/>
                <a:ext cx="36834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sz="2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QA" sz="2000" dirty="0">
                    <a:solidFill>
                      <a:srgbClr val="C00000"/>
                    </a:solidFill>
                  </a:rPr>
                  <a:t> </a:t>
                </a:r>
                <a:r>
                  <a:rPr lang="en-QA" sz="2000" dirty="0"/>
                  <a:t>is </a:t>
                </a:r>
                <a:r>
                  <a:rPr lang="en-US" sz="2000" dirty="0"/>
                  <a:t>t</a:t>
                </a:r>
                <a:r>
                  <a:rPr lang="en-QA" sz="2000" dirty="0"/>
                  <a:t>he </a:t>
                </a:r>
                <a:r>
                  <a:rPr lang="en-QA" sz="2000" b="1" i="1" dirty="0"/>
                  <a:t>Hypothesis Function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D0A19-C627-7643-B9E1-9A4658E6A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689" y="6322447"/>
                <a:ext cx="3683444" cy="400110"/>
              </a:xfrm>
              <a:prstGeom prst="rect">
                <a:avLst/>
              </a:prstGeom>
              <a:blipFill>
                <a:blip r:embed="rId10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F91BAD-46B3-7443-B81B-B571B1926E9F}"/>
                  </a:ext>
                </a:extLst>
              </p:cNvPr>
              <p:cNvSpPr txBox="1"/>
              <p:nvPr/>
            </p:nvSpPr>
            <p:spPr>
              <a:xfrm>
                <a:off x="6749603" y="6320654"/>
                <a:ext cx="29172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en-QA" sz="2000" dirty="0"/>
                  <a:t> </a:t>
                </a:r>
                <a:r>
                  <a:rPr lang="en-QA" sz="2000" dirty="0">
                    <a:solidFill>
                      <a:srgbClr val="C00000"/>
                    </a:solidFill>
                  </a:rPr>
                  <a:t>is </a:t>
                </a:r>
                <a:r>
                  <a:rPr lang="en-US" sz="2000" dirty="0">
                    <a:solidFill>
                      <a:srgbClr val="C00000"/>
                    </a:solidFill>
                  </a:rPr>
                  <a:t>t</a:t>
                </a:r>
                <a:r>
                  <a:rPr lang="en-QA" sz="2000" dirty="0">
                    <a:solidFill>
                      <a:srgbClr val="C00000"/>
                    </a:solidFill>
                  </a:rPr>
                  <a:t>he </a:t>
                </a:r>
                <a:r>
                  <a:rPr lang="en-QA" sz="2000" b="1" i="1" dirty="0">
                    <a:solidFill>
                      <a:srgbClr val="C00000"/>
                    </a:solidFill>
                  </a:rPr>
                  <a:t>Cost Function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F91BAD-46B3-7443-B81B-B571B192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603" y="6320654"/>
                <a:ext cx="2917209" cy="400110"/>
              </a:xfrm>
              <a:prstGeom prst="rect">
                <a:avLst/>
              </a:prstGeom>
              <a:blipFill>
                <a:blip r:embed="rId11"/>
                <a:stretch>
                  <a:fillRect l="-866" t="-9375" r="-433" b="-2812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5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  <p:bldP spid="57" grpId="0"/>
      <p:bldP spid="59" grpId="0"/>
      <p:bldP spid="3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4554496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869EA-885A-4642-8957-06917457EBB9}"/>
              </a:ext>
            </a:extLst>
          </p:cNvPr>
          <p:cNvCxnSpPr>
            <a:cxnSpLocks/>
          </p:cNvCxnSpPr>
          <p:nvPr/>
        </p:nvCxnSpPr>
        <p:spPr>
          <a:xfrm flipH="1">
            <a:off x="4374292" y="4349578"/>
            <a:ext cx="518984" cy="13553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702A3E-36FD-0547-B212-23D32533C48B}"/>
              </a:ext>
            </a:extLst>
          </p:cNvPr>
          <p:cNvSpPr txBox="1"/>
          <p:nvPr/>
        </p:nvSpPr>
        <p:spPr>
          <a:xfrm>
            <a:off x="5673804" y="4881604"/>
            <a:ext cx="2106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000" dirty="0">
                <a:solidFill>
                  <a:srgbClr val="00B050"/>
                </a:solidFill>
              </a:rPr>
              <a:t>Positive Derivative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B4ADC49-38D8-F241-BF02-7E9B0C13B811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769708" y="5004486"/>
            <a:ext cx="904096" cy="77173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𝑃𝑜𝑠𝑖𝑡𝑖𝑣𝑒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B12DEB-4312-3A4F-9712-2B3D0E4411C8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4616280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8946BBA-6F74-B642-87AF-79A6789C17BB}"/>
              </a:ext>
            </a:extLst>
          </p:cNvPr>
          <p:cNvSpPr/>
          <p:nvPr/>
        </p:nvSpPr>
        <p:spPr>
          <a:xfrm>
            <a:off x="4452388" y="6258653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Decrease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blipFill>
                <a:blip r:embed="rId7"/>
                <a:stretch>
                  <a:fillRect l="-2508" t="-8108" r="-1254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A8E2E6-5FC3-CA40-991A-02AB440129ED}"/>
              </a:ext>
            </a:extLst>
          </p:cNvPr>
          <p:cNvCxnSpPr/>
          <p:nvPr/>
        </p:nvCxnSpPr>
        <p:spPr>
          <a:xfrm flipH="1">
            <a:off x="4185040" y="6627985"/>
            <a:ext cx="4312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5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9" grpId="0"/>
      <p:bldP spid="22" grpId="0"/>
      <p:bldP spid="35" grpId="0"/>
      <p:bldP spid="61" grpId="0" animBg="1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4554496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𝑃𝑜𝑠𝑖𝑡𝑖𝑣𝑒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8946BBA-6F74-B642-87AF-79A6789C17BB}"/>
              </a:ext>
            </a:extLst>
          </p:cNvPr>
          <p:cNvSpPr/>
          <p:nvPr/>
        </p:nvSpPr>
        <p:spPr>
          <a:xfrm>
            <a:off x="3668552" y="6391124"/>
            <a:ext cx="88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New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Decrease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blipFill>
                <a:blip r:embed="rId7"/>
                <a:stretch>
                  <a:fillRect l="-2508" t="-8108" r="-1254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90F11FC-624D-C44B-B346-FBD8238EABDE}"/>
              </a:ext>
            </a:extLst>
          </p:cNvPr>
          <p:cNvCxnSpPr>
            <a:cxnSpLocks/>
            <a:endCxn id="72" idx="0"/>
          </p:cNvCxnSpPr>
          <p:nvPr/>
        </p:nvCxnSpPr>
        <p:spPr>
          <a:xfrm flipH="1">
            <a:off x="4464090" y="5128054"/>
            <a:ext cx="139834" cy="282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33F9215-E951-A247-A4E8-E706CE046437}"/>
              </a:ext>
            </a:extLst>
          </p:cNvPr>
          <p:cNvCxnSpPr>
            <a:cxnSpLocks/>
          </p:cNvCxnSpPr>
          <p:nvPr/>
        </p:nvCxnSpPr>
        <p:spPr>
          <a:xfrm>
            <a:off x="4463826" y="5502876"/>
            <a:ext cx="0" cy="75564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5B5DC047-FB2E-2C46-8005-B1814C22C0CC}"/>
              </a:ext>
            </a:extLst>
          </p:cNvPr>
          <p:cNvSpPr/>
          <p:nvPr/>
        </p:nvSpPr>
        <p:spPr>
          <a:xfrm>
            <a:off x="4402306" y="5410904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8DA9F7-7FCD-4846-93E2-F1803627A26B}"/>
              </a:ext>
            </a:extLst>
          </p:cNvPr>
          <p:cNvCxnSpPr>
            <a:cxnSpLocks/>
          </p:cNvCxnSpPr>
          <p:nvPr/>
        </p:nvCxnSpPr>
        <p:spPr>
          <a:xfrm>
            <a:off x="4616280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74EE720-102D-7A4D-A523-C7C5D04404BA}"/>
              </a:ext>
            </a:extLst>
          </p:cNvPr>
          <p:cNvSpPr/>
          <p:nvPr/>
        </p:nvSpPr>
        <p:spPr>
          <a:xfrm>
            <a:off x="4555289" y="6391124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Old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88D5889-19BE-084B-8D11-1B9BB5F3F0B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4616280" y="6258524"/>
            <a:ext cx="331906" cy="132600"/>
          </a:xfrm>
          <a:prstGeom prst="curvedConnector2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D0CCF471-B546-934E-8F1C-A23EE9EE55F4}"/>
              </a:ext>
            </a:extLst>
          </p:cNvPr>
          <p:cNvCxnSpPr>
            <a:cxnSpLocks/>
            <a:endCxn id="35" idx="0"/>
          </p:cNvCxnSpPr>
          <p:nvPr/>
        </p:nvCxnSpPr>
        <p:spPr>
          <a:xfrm rot="10800000" flipV="1">
            <a:off x="4112169" y="6258524"/>
            <a:ext cx="388729" cy="132600"/>
          </a:xfrm>
          <a:prstGeom prst="curved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2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2812181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869EA-885A-4642-8957-06917457EBB9}"/>
              </a:ext>
            </a:extLst>
          </p:cNvPr>
          <p:cNvCxnSpPr>
            <a:cxnSpLocks/>
          </p:cNvCxnSpPr>
          <p:nvPr/>
        </p:nvCxnSpPr>
        <p:spPr>
          <a:xfrm>
            <a:off x="2607277" y="4363103"/>
            <a:ext cx="535622" cy="147569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702A3E-36FD-0547-B212-23D32533C48B}"/>
              </a:ext>
            </a:extLst>
          </p:cNvPr>
          <p:cNvSpPr txBox="1"/>
          <p:nvPr/>
        </p:nvSpPr>
        <p:spPr>
          <a:xfrm>
            <a:off x="27551" y="4934860"/>
            <a:ext cx="1238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000" dirty="0">
                <a:solidFill>
                  <a:srgbClr val="00B050"/>
                </a:solidFill>
              </a:rPr>
              <a:t>Negative </a:t>
            </a:r>
            <a:br>
              <a:rPr lang="en-QA" sz="2000" dirty="0">
                <a:solidFill>
                  <a:srgbClr val="00B050"/>
                </a:solidFill>
              </a:rPr>
            </a:br>
            <a:r>
              <a:rPr lang="en-QA" sz="2000" dirty="0">
                <a:solidFill>
                  <a:srgbClr val="00B050"/>
                </a:solidFill>
              </a:rPr>
              <a:t>Derivative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B4ADC49-38D8-F241-BF02-7E9B0C13B811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 flipV="1">
            <a:off x="1266352" y="5100951"/>
            <a:ext cx="1415748" cy="187852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𝑁𝑒𝑔𝑎𝑡𝑖𝑣𝑒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B12DEB-4312-3A4F-9712-2B3D0E4411C8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873965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8946BBA-6F74-B642-87AF-79A6789C17BB}"/>
              </a:ext>
            </a:extLst>
          </p:cNvPr>
          <p:cNvSpPr/>
          <p:nvPr/>
        </p:nvSpPr>
        <p:spPr>
          <a:xfrm>
            <a:off x="2675234" y="627391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blipFill>
                <a:blip r:embed="rId7"/>
                <a:stretch>
                  <a:fillRect l="-2581" t="-8108" r="-1613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A8E2E6-5FC3-CA40-991A-02AB440129ED}"/>
              </a:ext>
            </a:extLst>
          </p:cNvPr>
          <p:cNvCxnSpPr>
            <a:cxnSpLocks/>
          </p:cNvCxnSpPr>
          <p:nvPr/>
        </p:nvCxnSpPr>
        <p:spPr>
          <a:xfrm>
            <a:off x="2856119" y="6648009"/>
            <a:ext cx="4499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8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9" grpId="0"/>
      <p:bldP spid="22" grpId="0"/>
      <p:bldP spid="35" grpId="0"/>
      <p:bldP spid="61" grpId="0" animBg="1"/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2812181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𝑁𝑒𝑔𝑎𝑡𝑖𝑣𝑒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B12DEB-4312-3A4F-9712-2B3D0E4411C8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873965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blipFill>
                <a:blip r:embed="rId7"/>
                <a:stretch>
                  <a:fillRect l="-2581" t="-8108" r="-1613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954973D2-1F86-B149-BEDB-B8EC1E5813BF}"/>
              </a:ext>
            </a:extLst>
          </p:cNvPr>
          <p:cNvSpPr/>
          <p:nvPr/>
        </p:nvSpPr>
        <p:spPr>
          <a:xfrm>
            <a:off x="3051080" y="5539952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489898-BAB6-5246-9497-BE91B9E24390}"/>
              </a:ext>
            </a:extLst>
          </p:cNvPr>
          <p:cNvCxnSpPr>
            <a:cxnSpLocks/>
          </p:cNvCxnSpPr>
          <p:nvPr/>
        </p:nvCxnSpPr>
        <p:spPr>
          <a:xfrm>
            <a:off x="3104787" y="5663520"/>
            <a:ext cx="0" cy="5950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F560C0F-8BF5-0A4B-B715-7004748627CD}"/>
              </a:ext>
            </a:extLst>
          </p:cNvPr>
          <p:cNvSpPr/>
          <p:nvPr/>
        </p:nvSpPr>
        <p:spPr>
          <a:xfrm>
            <a:off x="3051080" y="6373293"/>
            <a:ext cx="88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New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7D3240-8026-E247-B5E6-2D7C6A226D55}"/>
              </a:ext>
            </a:extLst>
          </p:cNvPr>
          <p:cNvSpPr/>
          <p:nvPr/>
        </p:nvSpPr>
        <p:spPr>
          <a:xfrm>
            <a:off x="2086797" y="6382092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Old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89B44AFD-C8C6-9E4A-8651-D83685C91F53}"/>
              </a:ext>
            </a:extLst>
          </p:cNvPr>
          <p:cNvCxnSpPr>
            <a:cxnSpLocks/>
            <a:endCxn id="25" idx="0"/>
          </p:cNvCxnSpPr>
          <p:nvPr/>
        </p:nvCxnSpPr>
        <p:spPr>
          <a:xfrm rot="10800000" flipV="1">
            <a:off x="2479694" y="6232396"/>
            <a:ext cx="392896" cy="149695"/>
          </a:xfrm>
          <a:prstGeom prst="curvedConnector2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B7261B43-0632-6047-BF9D-0E194F124C83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3103411" y="6241061"/>
            <a:ext cx="391285" cy="132232"/>
          </a:xfrm>
          <a:prstGeom prst="curved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D035097-36EF-F44B-9A79-8CBBF9E60F7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892939" y="5109958"/>
            <a:ext cx="176237" cy="448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09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2450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𝑍𝑒𝑟𝑜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2450736" cy="461665"/>
              </a:xfrm>
              <a:prstGeom prst="rect">
                <a:avLst/>
              </a:prstGeom>
              <a:blipFill>
                <a:blip r:embed="rId6"/>
                <a:stretch>
                  <a:fillRect r="-518"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416735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remains the same, hence,</a:t>
                </a:r>
                <a:br>
                  <a:rPr lang="en-QA" sz="2400" dirty="0"/>
                </a:br>
                <a:r>
                  <a:rPr lang="en-QA" sz="2400" dirty="0"/>
                  <a:t>gradient descent has </a:t>
                </a:r>
                <a:r>
                  <a:rPr lang="en-QA" sz="2400" i="1" dirty="0"/>
                  <a:t>converged</a:t>
                </a:r>
                <a:r>
                  <a:rPr lang="en-QA" sz="2400" dirty="0"/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4167359" cy="830997"/>
              </a:xfrm>
              <a:prstGeom prst="rect">
                <a:avLst/>
              </a:prstGeom>
              <a:blipFill>
                <a:blip r:embed="rId7"/>
                <a:stretch>
                  <a:fillRect l="-2432" t="-4545" r="-608" b="-151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954973D2-1F86-B149-BEDB-B8EC1E5813BF}"/>
              </a:ext>
            </a:extLst>
          </p:cNvPr>
          <p:cNvSpPr/>
          <p:nvPr/>
        </p:nvSpPr>
        <p:spPr>
          <a:xfrm>
            <a:off x="3693632" y="6194203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910D72-F544-104B-8159-8339ABF6DD99}"/>
              </a:ext>
            </a:extLst>
          </p:cNvPr>
          <p:cNvCxnSpPr>
            <a:cxnSpLocks/>
          </p:cNvCxnSpPr>
          <p:nvPr/>
        </p:nvCxnSpPr>
        <p:spPr>
          <a:xfrm>
            <a:off x="2828659" y="6255987"/>
            <a:ext cx="172994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B16B5B-6D2A-8C4C-BC0B-4ED71AFA450E}"/>
              </a:ext>
            </a:extLst>
          </p:cNvPr>
          <p:cNvSpPr txBox="1"/>
          <p:nvPr/>
        </p:nvSpPr>
        <p:spPr>
          <a:xfrm>
            <a:off x="2882184" y="6335011"/>
            <a:ext cx="1676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000" dirty="0">
                <a:solidFill>
                  <a:srgbClr val="00B050"/>
                </a:solidFill>
              </a:rPr>
              <a:t>Derivative = 0</a:t>
            </a:r>
          </a:p>
        </p:txBody>
      </p:sp>
    </p:spTree>
    <p:extLst>
      <p:ext uri="{BB962C8B-B14F-4D97-AF65-F5344CB8AC3E}">
        <p14:creationId xmlns:p14="http://schemas.microsoft.com/office/powerpoint/2010/main" val="36174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 animBg="1"/>
      <p:bldP spid="62" grpId="0"/>
      <p:bldP spid="18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60DB9433-2E89-F048-ACF0-5CFB964935B9}"/>
              </a:ext>
            </a:extLst>
          </p:cNvPr>
          <p:cNvSpPr/>
          <p:nvPr/>
        </p:nvSpPr>
        <p:spPr>
          <a:xfrm>
            <a:off x="7606040" y="2994321"/>
            <a:ext cx="296562" cy="494270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4E4564-543E-0A49-9B8C-D7E97D09E2B4}"/>
              </a:ext>
            </a:extLst>
          </p:cNvPr>
          <p:cNvCxnSpPr>
            <a:cxnSpLocks/>
          </p:cNvCxnSpPr>
          <p:nvPr/>
        </p:nvCxnSpPr>
        <p:spPr>
          <a:xfrm>
            <a:off x="7766678" y="3513305"/>
            <a:ext cx="0" cy="506217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C494B2-0860-6C4F-BC40-6D36EB747F51}"/>
              </a:ext>
            </a:extLst>
          </p:cNvPr>
          <p:cNvSpPr txBox="1"/>
          <p:nvPr/>
        </p:nvSpPr>
        <p:spPr>
          <a:xfrm>
            <a:off x="6857024" y="4019522"/>
            <a:ext cx="17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50"/>
                </a:solidFill>
              </a:rPr>
              <a:t>Learing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473397A3-A347-C640-9247-9DC4DD09B0B7}"/>
                  </a:ext>
                </a:extLst>
              </p:cNvPr>
              <p:cNvSpPr/>
              <p:nvPr/>
            </p:nvSpPr>
            <p:spPr>
              <a:xfrm>
                <a:off x="9454121" y="3488591"/>
                <a:ext cx="1926048" cy="1425199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QA" sz="2400" dirty="0">
                    <a:solidFill>
                      <a:schemeClr val="tx1"/>
                    </a:solidFill>
                  </a:rPr>
                  <a:t>What happens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is too small? 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473397A3-A347-C640-9247-9DC4DD09B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121" y="3488591"/>
                <a:ext cx="1926048" cy="1425199"/>
              </a:xfrm>
              <a:prstGeom prst="roundRect">
                <a:avLst/>
              </a:prstGeom>
              <a:blipFill>
                <a:blip r:embed="rId6"/>
                <a:stretch>
                  <a:fillRect r="-6536" b="-8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9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𝑇𝑜𝑜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𝑆𝑚𝑎𝑙𝑙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  <a:blipFill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8864024" y="1819453"/>
            <a:ext cx="157195" cy="55022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424630" y="4746102"/>
                <a:ext cx="513050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changes only a tiny bit on each step, </a:t>
                </a:r>
                <a:br>
                  <a:rPr lang="en-QA" sz="2400" dirty="0"/>
                </a:br>
                <a:r>
                  <a:rPr lang="en-QA" sz="2400" dirty="0"/>
                  <a:t>hence, gradient descent </a:t>
                </a:r>
                <a:r>
                  <a:rPr lang="en-QA" sz="2400" i="1" dirty="0"/>
                  <a:t>will render</a:t>
                </a:r>
                <a:br>
                  <a:rPr lang="en-QA" sz="2400" i="1" dirty="0"/>
                </a:br>
                <a:r>
                  <a:rPr lang="en-QA" sz="2400" i="1" dirty="0"/>
                  <a:t>slow (will take more time to converge)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630" y="4746102"/>
                <a:ext cx="5130507" cy="1200329"/>
              </a:xfrm>
              <a:prstGeom prst="rect">
                <a:avLst/>
              </a:prstGeom>
              <a:blipFill>
                <a:blip r:embed="rId7"/>
                <a:stretch>
                  <a:fillRect l="-1724" t="-2083" r="-739" b="-1041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119D5-52ED-904C-9666-9B2B86D8A550}"/>
              </a:ext>
            </a:extLst>
          </p:cNvPr>
          <p:cNvCxnSpPr>
            <a:cxnSpLocks/>
          </p:cNvCxnSpPr>
          <p:nvPr/>
        </p:nvCxnSpPr>
        <p:spPr>
          <a:xfrm>
            <a:off x="2584020" y="4043867"/>
            <a:ext cx="159180" cy="526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C7055D-FFD2-2241-B235-0654D33602A3}"/>
              </a:ext>
            </a:extLst>
          </p:cNvPr>
          <p:cNvCxnSpPr>
            <a:cxnSpLocks/>
          </p:cNvCxnSpPr>
          <p:nvPr/>
        </p:nvCxnSpPr>
        <p:spPr>
          <a:xfrm>
            <a:off x="2741894" y="4570555"/>
            <a:ext cx="136679" cy="4326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ACCE0C-9FBE-4042-BD2A-91823AB41183}"/>
              </a:ext>
            </a:extLst>
          </p:cNvPr>
          <p:cNvCxnSpPr>
            <a:cxnSpLocks/>
          </p:cNvCxnSpPr>
          <p:nvPr/>
        </p:nvCxnSpPr>
        <p:spPr>
          <a:xfrm>
            <a:off x="2889355" y="5002813"/>
            <a:ext cx="124591" cy="343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876AE8-6D04-3E49-925B-CD3E164E7055}"/>
              </a:ext>
            </a:extLst>
          </p:cNvPr>
          <p:cNvCxnSpPr>
            <a:cxnSpLocks/>
          </p:cNvCxnSpPr>
          <p:nvPr/>
        </p:nvCxnSpPr>
        <p:spPr>
          <a:xfrm>
            <a:off x="3012640" y="5346267"/>
            <a:ext cx="91678" cy="251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EE65A9-31E9-9748-98B5-94208C999AAE}"/>
              </a:ext>
            </a:extLst>
          </p:cNvPr>
          <p:cNvCxnSpPr>
            <a:cxnSpLocks/>
          </p:cNvCxnSpPr>
          <p:nvPr/>
        </p:nvCxnSpPr>
        <p:spPr>
          <a:xfrm>
            <a:off x="3104318" y="5585254"/>
            <a:ext cx="123285" cy="213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54F862-DE79-1B44-85B5-DB77ED817B34}"/>
              </a:ext>
            </a:extLst>
          </p:cNvPr>
          <p:cNvCxnSpPr>
            <a:cxnSpLocks/>
          </p:cNvCxnSpPr>
          <p:nvPr/>
        </p:nvCxnSpPr>
        <p:spPr>
          <a:xfrm>
            <a:off x="3227603" y="5761615"/>
            <a:ext cx="112035" cy="238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BE03EF-5A7E-A84A-AF23-BA80A70DA304}"/>
              </a:ext>
            </a:extLst>
          </p:cNvPr>
          <p:cNvCxnSpPr>
            <a:cxnSpLocks/>
          </p:cNvCxnSpPr>
          <p:nvPr/>
        </p:nvCxnSpPr>
        <p:spPr>
          <a:xfrm>
            <a:off x="3339638" y="6000602"/>
            <a:ext cx="91251" cy="100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D6216-C8E6-EE40-9C20-10B4E7E553CE}"/>
              </a:ext>
            </a:extLst>
          </p:cNvPr>
          <p:cNvCxnSpPr>
            <a:cxnSpLocks/>
          </p:cNvCxnSpPr>
          <p:nvPr/>
        </p:nvCxnSpPr>
        <p:spPr>
          <a:xfrm>
            <a:off x="3385263" y="6058470"/>
            <a:ext cx="157661" cy="118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6147BC-6F15-3649-B741-84FF6DE8A3C8}"/>
              </a:ext>
            </a:extLst>
          </p:cNvPr>
          <p:cNvCxnSpPr>
            <a:cxnSpLocks/>
          </p:cNvCxnSpPr>
          <p:nvPr/>
        </p:nvCxnSpPr>
        <p:spPr>
          <a:xfrm>
            <a:off x="3505002" y="6151381"/>
            <a:ext cx="174054" cy="834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9EA68B-2DF6-BC48-9F39-567AE54C67B7}"/>
              </a:ext>
            </a:extLst>
          </p:cNvPr>
          <p:cNvCxnSpPr>
            <a:cxnSpLocks/>
          </p:cNvCxnSpPr>
          <p:nvPr/>
        </p:nvCxnSpPr>
        <p:spPr>
          <a:xfrm>
            <a:off x="3592029" y="6228646"/>
            <a:ext cx="182276" cy="412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Outline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Linear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448139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33165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785539" y="3230880"/>
            <a:ext cx="4206829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4653924" y="3230880"/>
            <a:ext cx="13384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7237432" y="5247667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6184909" y="3976328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A Primer on Derivatives </a:t>
            </a:r>
            <a:endParaRPr lang="en-QA" sz="28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4015D9-A5C4-7245-BB19-18CD92AC0361}"/>
              </a:ext>
            </a:extLst>
          </p:cNvPr>
          <p:cNvSpPr/>
          <p:nvPr/>
        </p:nvSpPr>
        <p:spPr>
          <a:xfrm>
            <a:off x="9053294" y="3976328"/>
            <a:ext cx="2673755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 Intuition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992368" y="3230880"/>
            <a:ext cx="1529941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B56F85-3075-8A41-B043-3BB167F1B6B0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>
            <a:off x="5992368" y="3230880"/>
            <a:ext cx="4397804" cy="7454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𝑇𝑜𝑜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𝐿𝑎𝑟𝑔𝑒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  <a:blipFill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8864024" y="1819453"/>
            <a:ext cx="157195" cy="55022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263989" y="4746102"/>
                <a:ext cx="583634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changes a lot (and probably faster) on </a:t>
                </a:r>
                <a:br>
                  <a:rPr lang="en-QA" sz="2400" dirty="0"/>
                </a:br>
                <a:r>
                  <a:rPr lang="en-QA" sz="2400" dirty="0"/>
                  <a:t>each step, hence, gradient descent </a:t>
                </a:r>
                <a:r>
                  <a:rPr lang="en-QA" sz="2400" i="1" dirty="0"/>
                  <a:t>will </a:t>
                </a:r>
                <a:br>
                  <a:rPr lang="en-QA" sz="2400" i="1" dirty="0"/>
                </a:br>
                <a:r>
                  <a:rPr lang="en-QA" sz="2400" i="1" dirty="0"/>
                  <a:t>potentially overshoot the minimum and, </a:t>
                </a:r>
                <a:br>
                  <a:rPr lang="en-QA" sz="2400" i="1" dirty="0"/>
                </a:br>
                <a:r>
                  <a:rPr lang="en-QA" sz="2400" i="1" dirty="0"/>
                  <a:t>accordingly, </a:t>
                </a:r>
                <a:r>
                  <a:rPr lang="en-US" sz="2400" i="1" dirty="0"/>
                  <a:t>f</a:t>
                </a:r>
                <a:r>
                  <a:rPr lang="en-QA" sz="2400" i="1" dirty="0"/>
                  <a:t>ail to converge (or </a:t>
                </a:r>
                <a:r>
                  <a:rPr lang="en-US" sz="2400" i="1" dirty="0"/>
                  <a:t>e</a:t>
                </a:r>
                <a:r>
                  <a:rPr lang="en-QA" sz="2400" i="1" dirty="0"/>
                  <a:t>ven diverge)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989" y="4746102"/>
                <a:ext cx="5836341" cy="1569660"/>
              </a:xfrm>
              <a:prstGeom prst="rect">
                <a:avLst/>
              </a:prstGeom>
              <a:blipFill>
                <a:blip r:embed="rId7"/>
                <a:stretch>
                  <a:fillRect l="-1739" t="-1600" r="-652" b="-72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119D5-52ED-904C-9666-9B2B86D8A550}"/>
              </a:ext>
            </a:extLst>
          </p:cNvPr>
          <p:cNvCxnSpPr>
            <a:cxnSpLocks/>
          </p:cNvCxnSpPr>
          <p:nvPr/>
        </p:nvCxnSpPr>
        <p:spPr>
          <a:xfrm flipV="1">
            <a:off x="3256001" y="5733535"/>
            <a:ext cx="1056507" cy="983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76BAAB-6B9C-FB43-9115-F34FD3DFFF83}"/>
              </a:ext>
            </a:extLst>
          </p:cNvPr>
          <p:cNvCxnSpPr>
            <a:cxnSpLocks/>
          </p:cNvCxnSpPr>
          <p:nvPr/>
        </p:nvCxnSpPr>
        <p:spPr>
          <a:xfrm flipH="1" flipV="1">
            <a:off x="2977979" y="5251623"/>
            <a:ext cx="1334281" cy="481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505C04-47B2-0944-9CA8-3AED1EF3E4A2}"/>
              </a:ext>
            </a:extLst>
          </p:cNvPr>
          <p:cNvCxnSpPr>
            <a:cxnSpLocks/>
          </p:cNvCxnSpPr>
          <p:nvPr/>
        </p:nvCxnSpPr>
        <p:spPr>
          <a:xfrm flipV="1">
            <a:off x="2977979" y="4746102"/>
            <a:ext cx="1761614" cy="504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C6F9CF-C408-9C4E-936F-5F6F341FB04E}"/>
              </a:ext>
            </a:extLst>
          </p:cNvPr>
          <p:cNvCxnSpPr>
            <a:cxnSpLocks/>
          </p:cNvCxnSpPr>
          <p:nvPr/>
        </p:nvCxnSpPr>
        <p:spPr>
          <a:xfrm flipH="1" flipV="1">
            <a:off x="2637782" y="4250725"/>
            <a:ext cx="2101811" cy="4940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ADDB89-159E-464D-9719-8CD5D007678D}"/>
              </a:ext>
            </a:extLst>
          </p:cNvPr>
          <p:cNvCxnSpPr>
            <a:cxnSpLocks/>
          </p:cNvCxnSpPr>
          <p:nvPr/>
        </p:nvCxnSpPr>
        <p:spPr>
          <a:xfrm flipV="1">
            <a:off x="2637782" y="3767503"/>
            <a:ext cx="2379061" cy="4819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5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 animBg="1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131351" y="3849340"/>
                <a:ext cx="551683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We can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QA" sz="2400" dirty="0"/>
                  <a:t> between 0 and 1 (say, 0.5, </a:t>
                </a:r>
                <a:r>
                  <a:rPr lang="en-US" sz="2400" dirty="0"/>
                  <a:t>o</a:t>
                </a:r>
                <a:r>
                  <a:rPr lang="en-QA" sz="2400" dirty="0"/>
                  <a:t>r </a:t>
                </a:r>
                <a:br>
                  <a:rPr lang="en-QA" sz="2400" dirty="0"/>
                </a:br>
                <a:r>
                  <a:rPr lang="en-QA" sz="2400" dirty="0"/>
                  <a:t>a little more or less, hence, </a:t>
                </a:r>
                <a:r>
                  <a:rPr lang="en-US" sz="2400" dirty="0"/>
                  <a:t>not very small </a:t>
                </a:r>
                <a:br>
                  <a:rPr lang="en-US" sz="2400" dirty="0"/>
                </a:br>
                <a:r>
                  <a:rPr lang="en-US" sz="2400" dirty="0"/>
                  <a:t>or very large)</a:t>
                </a:r>
                <a:endParaRPr lang="en-QA" sz="24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1" y="3849340"/>
                <a:ext cx="5516831" cy="1200329"/>
              </a:xfrm>
              <a:prstGeom prst="rect">
                <a:avLst/>
              </a:prstGeom>
              <a:blipFill>
                <a:blip r:embed="rId6"/>
                <a:stretch>
                  <a:fillRect l="-1606" t="-2083" r="-688" b="-1041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735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131351" y="3849340"/>
                <a:ext cx="5958811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We can also </a:t>
                </a:r>
                <a:r>
                  <a:rPr lang="en-US" sz="2400" b="1" i="1" dirty="0"/>
                  <a:t>fix </a:t>
                </a:r>
                <a14:m>
                  <m:oMath xmlns:m="http://schemas.openxmlformats.org/officeDocument/2006/math">
                    <m:r>
                      <a:rPr lang="el-G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because </a:t>
                </a:r>
                <a:r>
                  <a:rPr lang="en-QA" sz="2400" dirty="0"/>
                  <a:t>as we approach </a:t>
                </a:r>
                <a:br>
                  <a:rPr lang="en-QA" sz="2400" dirty="0"/>
                </a:br>
                <a:r>
                  <a:rPr lang="en-QA" sz="2400" dirty="0"/>
                  <a:t>the (global) minimum, gradient descent </a:t>
                </a:r>
                <a:br>
                  <a:rPr lang="en-QA" sz="2400" dirty="0"/>
                </a:br>
                <a:r>
                  <a:rPr lang="en-QA" sz="2400" dirty="0"/>
                  <a:t>will automatically start taking smaller steps </a:t>
                </a:r>
                <a:br>
                  <a:rPr lang="en-QA" sz="2400" dirty="0"/>
                </a:br>
                <a:r>
                  <a:rPr lang="en-QA" sz="2400" dirty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will start changing at a slower pace </a:t>
                </a:r>
                <a:br>
                  <a:rPr lang="en-QA" sz="2400" dirty="0"/>
                </a:br>
                <a:r>
                  <a:rPr lang="en-QA" sz="2400" dirty="0"/>
                  <a:t>because the derivative will become </a:t>
                </a:r>
                <a:r>
                  <a:rPr lang="en-US" sz="2400" dirty="0"/>
                  <a:t>less steep</a:t>
                </a:r>
                <a:r>
                  <a:rPr lang="en-QA" sz="2400" dirty="0"/>
                  <a:t>)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1" y="3849340"/>
                <a:ext cx="5958811" cy="1938992"/>
              </a:xfrm>
              <a:prstGeom prst="rect">
                <a:avLst/>
              </a:prstGeom>
              <a:blipFill>
                <a:blip r:embed="rId6"/>
                <a:stretch>
                  <a:fillRect l="-1489" t="-1290" r="-851" b="-580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119D5-52ED-904C-9666-9B2B86D8A550}"/>
              </a:ext>
            </a:extLst>
          </p:cNvPr>
          <p:cNvCxnSpPr>
            <a:cxnSpLocks/>
          </p:cNvCxnSpPr>
          <p:nvPr/>
        </p:nvCxnSpPr>
        <p:spPr>
          <a:xfrm>
            <a:off x="2584020" y="4043867"/>
            <a:ext cx="159180" cy="526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C7055D-FFD2-2241-B235-0654D33602A3}"/>
              </a:ext>
            </a:extLst>
          </p:cNvPr>
          <p:cNvCxnSpPr>
            <a:cxnSpLocks/>
          </p:cNvCxnSpPr>
          <p:nvPr/>
        </p:nvCxnSpPr>
        <p:spPr>
          <a:xfrm>
            <a:off x="2741894" y="4570555"/>
            <a:ext cx="136679" cy="4326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ACCE0C-9FBE-4042-BD2A-91823AB41183}"/>
              </a:ext>
            </a:extLst>
          </p:cNvPr>
          <p:cNvCxnSpPr>
            <a:cxnSpLocks/>
          </p:cNvCxnSpPr>
          <p:nvPr/>
        </p:nvCxnSpPr>
        <p:spPr>
          <a:xfrm>
            <a:off x="2889355" y="5002813"/>
            <a:ext cx="124591" cy="343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876AE8-6D04-3E49-925B-CD3E164E7055}"/>
              </a:ext>
            </a:extLst>
          </p:cNvPr>
          <p:cNvCxnSpPr>
            <a:cxnSpLocks/>
          </p:cNvCxnSpPr>
          <p:nvPr/>
        </p:nvCxnSpPr>
        <p:spPr>
          <a:xfrm>
            <a:off x="3012640" y="5346267"/>
            <a:ext cx="91678" cy="251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EE65A9-31E9-9748-98B5-94208C999AAE}"/>
              </a:ext>
            </a:extLst>
          </p:cNvPr>
          <p:cNvCxnSpPr>
            <a:cxnSpLocks/>
          </p:cNvCxnSpPr>
          <p:nvPr/>
        </p:nvCxnSpPr>
        <p:spPr>
          <a:xfrm>
            <a:off x="3104318" y="5585254"/>
            <a:ext cx="123285" cy="213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54F862-DE79-1B44-85B5-DB77ED817B34}"/>
              </a:ext>
            </a:extLst>
          </p:cNvPr>
          <p:cNvCxnSpPr>
            <a:cxnSpLocks/>
          </p:cNvCxnSpPr>
          <p:nvPr/>
        </p:nvCxnSpPr>
        <p:spPr>
          <a:xfrm>
            <a:off x="3227603" y="5761615"/>
            <a:ext cx="112035" cy="238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BE03EF-5A7E-A84A-AF23-BA80A70DA304}"/>
              </a:ext>
            </a:extLst>
          </p:cNvPr>
          <p:cNvCxnSpPr>
            <a:cxnSpLocks/>
          </p:cNvCxnSpPr>
          <p:nvPr/>
        </p:nvCxnSpPr>
        <p:spPr>
          <a:xfrm>
            <a:off x="3339638" y="6000602"/>
            <a:ext cx="91251" cy="100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D6216-C8E6-EE40-9C20-10B4E7E553CE}"/>
              </a:ext>
            </a:extLst>
          </p:cNvPr>
          <p:cNvCxnSpPr>
            <a:cxnSpLocks/>
          </p:cNvCxnSpPr>
          <p:nvPr/>
        </p:nvCxnSpPr>
        <p:spPr>
          <a:xfrm>
            <a:off x="3385263" y="6058470"/>
            <a:ext cx="157661" cy="118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6147BC-6F15-3649-B741-84FF6DE8A3C8}"/>
              </a:ext>
            </a:extLst>
          </p:cNvPr>
          <p:cNvCxnSpPr>
            <a:cxnSpLocks/>
          </p:cNvCxnSpPr>
          <p:nvPr/>
        </p:nvCxnSpPr>
        <p:spPr>
          <a:xfrm>
            <a:off x="3505002" y="6151381"/>
            <a:ext cx="174054" cy="834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9EA68B-2DF6-BC48-9F39-567AE54C67B7}"/>
              </a:ext>
            </a:extLst>
          </p:cNvPr>
          <p:cNvCxnSpPr>
            <a:cxnSpLocks/>
          </p:cNvCxnSpPr>
          <p:nvPr/>
        </p:nvCxnSpPr>
        <p:spPr>
          <a:xfrm>
            <a:off x="3592029" y="6228646"/>
            <a:ext cx="182276" cy="412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60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/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all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2326" b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E1423AD0-457B-754C-8246-5F9306C36A9C}"/>
              </a:ext>
            </a:extLst>
          </p:cNvPr>
          <p:cNvSpPr/>
          <p:nvPr/>
        </p:nvSpPr>
        <p:spPr>
          <a:xfrm>
            <a:off x="5350476" y="4917989"/>
            <a:ext cx="296562" cy="494270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564B07-FAB0-E04F-BBE2-03EA624F2D97}"/>
              </a:ext>
            </a:extLst>
          </p:cNvPr>
          <p:cNvCxnSpPr>
            <a:cxnSpLocks/>
          </p:cNvCxnSpPr>
          <p:nvPr/>
        </p:nvCxnSpPr>
        <p:spPr>
          <a:xfrm flipH="1">
            <a:off x="3361038" y="5412259"/>
            <a:ext cx="2113005" cy="518995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24C96-55C8-0448-A82E-BEDA1A987E42}"/>
                  </a:ext>
                </a:extLst>
              </p:cNvPr>
              <p:cNvSpPr txBox="1"/>
              <p:nvPr/>
            </p:nvSpPr>
            <p:spPr>
              <a:xfrm>
                <a:off x="2125633" y="5931254"/>
                <a:ext cx="6666697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b="1" i="1" dirty="0">
                    <a:solidFill>
                      <a:srgbClr val="00B050"/>
                    </a:solidFill>
                  </a:rPr>
                  <a:t>Learing rate</a:t>
                </a:r>
                <a:r>
                  <a:rPr lang="en-QA" sz="2400" i="1" dirty="0">
                    <a:solidFill>
                      <a:srgbClr val="00B050"/>
                    </a:solidFill>
                  </a:rPr>
                  <a:t>, which controls how big a step we take </a:t>
                </a:r>
                <a:br>
                  <a:rPr lang="en-QA" sz="2400" i="1" dirty="0">
                    <a:solidFill>
                      <a:srgbClr val="00B050"/>
                    </a:solidFill>
                  </a:rPr>
                </a:br>
                <a:r>
                  <a:rPr lang="en-QA" sz="2400" i="1" dirty="0">
                    <a:solidFill>
                      <a:srgbClr val="00B050"/>
                    </a:solidFill>
                  </a:rPr>
                  <a:t>when we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QA" sz="24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24C96-55C8-0448-A82E-BEDA1A987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633" y="5931254"/>
                <a:ext cx="6666697" cy="860748"/>
              </a:xfrm>
              <a:prstGeom prst="rect">
                <a:avLst/>
              </a:prstGeom>
              <a:blipFill>
                <a:blip r:embed="rId3"/>
                <a:stretch>
                  <a:fillRect l="-1521" t="-5882" r="-380" b="-132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A8F9BF70-A65F-0D40-A6EB-674B38322F4C}"/>
              </a:ext>
            </a:extLst>
          </p:cNvPr>
          <p:cNvSpPr/>
          <p:nvPr/>
        </p:nvSpPr>
        <p:spPr>
          <a:xfrm>
            <a:off x="5684109" y="4646140"/>
            <a:ext cx="296562" cy="494270"/>
          </a:xfrm>
          <a:prstGeom prst="ellipse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6635D0C3-4797-A846-8250-234F87888DF1}"/>
              </a:ext>
            </a:extLst>
          </p:cNvPr>
          <p:cNvCxnSpPr>
            <a:cxnSpLocks/>
          </p:cNvCxnSpPr>
          <p:nvPr/>
        </p:nvCxnSpPr>
        <p:spPr>
          <a:xfrm flipV="1">
            <a:off x="5881816" y="4396772"/>
            <a:ext cx="549876" cy="249368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5221A7-96C2-A649-A25C-0EFD2B605320}"/>
              </a:ext>
            </a:extLst>
          </p:cNvPr>
          <p:cNvSpPr txBox="1"/>
          <p:nvPr/>
        </p:nvSpPr>
        <p:spPr>
          <a:xfrm>
            <a:off x="6431693" y="4165940"/>
            <a:ext cx="2384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F0"/>
                </a:solidFill>
              </a:rPr>
              <a:t>Partial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933F4B0-9F85-FA44-9F61-E068487EE483}"/>
                  </a:ext>
                </a:extLst>
              </p:cNvPr>
              <p:cNvSpPr/>
              <p:nvPr/>
            </p:nvSpPr>
            <p:spPr>
              <a:xfrm>
                <a:off x="8910619" y="3659876"/>
                <a:ext cx="3008365" cy="2961067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QA" sz="2400" dirty="0">
                    <a:solidFill>
                      <a:schemeClr val="tx1"/>
                    </a:solidFill>
                  </a:rPr>
                  <a:t>Now we understand the intuition behind gradient descent and how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act together to make gradient descent work!  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933F4B0-9F85-FA44-9F61-E068487EE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619" y="3659876"/>
                <a:ext cx="3008365" cy="296106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9" grpId="1" animBg="1"/>
      <p:bldP spid="12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 </a:t>
                </a:r>
                <a:r>
                  <a:rPr lang="en-GB" dirty="0"/>
                  <a:t>(considering only two varilables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both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3198" b="-319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/>
              <p:nvPr/>
            </p:nvSpPr>
            <p:spPr>
              <a:xfrm>
                <a:off x="2726103" y="4306864"/>
                <a:ext cx="3369897" cy="2005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103" y="4306864"/>
                <a:ext cx="3369897" cy="2005036"/>
              </a:xfrm>
              <a:prstGeom prst="rect">
                <a:avLst/>
              </a:prstGeom>
              <a:blipFill>
                <a:blip r:embed="rId3"/>
                <a:stretch>
                  <a:fillRect l="-375" b="-316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7C533D-AE19-6946-8132-37DF21B139A0}"/>
                  </a:ext>
                </a:extLst>
              </p:cNvPr>
              <p:cNvSpPr/>
              <p:nvPr/>
            </p:nvSpPr>
            <p:spPr>
              <a:xfrm>
                <a:off x="7073683" y="4001294"/>
                <a:ext cx="2715487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7C533D-AE19-6946-8132-37DF21B139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83" y="4001294"/>
                <a:ext cx="2715487" cy="848566"/>
              </a:xfrm>
              <a:prstGeom prst="rect">
                <a:avLst/>
              </a:prstGeom>
              <a:blipFill>
                <a:blip r:embed="rId4"/>
                <a:stretch>
                  <a:fillRect l="-18605" t="-97101" b="-14927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C45479-EB3E-6742-9EFC-FD141E6C8138}"/>
                  </a:ext>
                </a:extLst>
              </p:cNvPr>
              <p:cNvSpPr/>
              <p:nvPr/>
            </p:nvSpPr>
            <p:spPr>
              <a:xfrm>
                <a:off x="7073683" y="5328397"/>
                <a:ext cx="3153043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C45479-EB3E-6742-9EFC-FD141E6C8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83" y="5328397"/>
                <a:ext cx="3153043" cy="848566"/>
              </a:xfrm>
              <a:prstGeom prst="rect">
                <a:avLst/>
              </a:prstGeom>
              <a:blipFill>
                <a:blip r:embed="rId5"/>
                <a:stretch>
                  <a:fillRect l="-16000" t="-100000" b="-15294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A06A1A-4D96-EC48-897F-E90A41CEB36E}"/>
              </a:ext>
            </a:extLst>
          </p:cNvPr>
          <p:cNvSpPr/>
          <p:nvPr/>
        </p:nvSpPr>
        <p:spPr>
          <a:xfrm>
            <a:off x="4633784" y="4306863"/>
            <a:ext cx="1437502" cy="697623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5D754D0-3A3B-CB43-A3D0-E0031F4D6FE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071286" y="4436077"/>
            <a:ext cx="1002397" cy="219598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C8DB4C-C0E7-7242-89EB-17D114A4E436}"/>
              </a:ext>
            </a:extLst>
          </p:cNvPr>
          <p:cNvSpPr/>
          <p:nvPr/>
        </p:nvSpPr>
        <p:spPr>
          <a:xfrm>
            <a:off x="4633784" y="5020319"/>
            <a:ext cx="1462216" cy="697623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520528E-5891-FD4C-8C4B-84ECC7DAF67A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096000" y="5309382"/>
            <a:ext cx="977683" cy="408560"/>
          </a:xfrm>
          <a:prstGeom prst="curvedConnector3">
            <a:avLst>
              <a:gd name="adj1" fmla="val 50000"/>
            </a:avLst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 </a:t>
                </a:r>
                <a:r>
                  <a:rPr lang="en-GB" dirty="0"/>
                  <a:t>(considering only two varilables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both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3198" b="-319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/>
              <p:nvPr/>
            </p:nvSpPr>
            <p:spPr>
              <a:xfrm>
                <a:off x="2726103" y="4257436"/>
                <a:ext cx="4787464" cy="2158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Q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103" y="4257436"/>
                <a:ext cx="4787464" cy="2158796"/>
              </a:xfrm>
              <a:prstGeom prst="rect">
                <a:avLst/>
              </a:prstGeom>
              <a:blipFill>
                <a:blip r:embed="rId3"/>
                <a:stretch>
                  <a:fillRect t="-39766" b="-3450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296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Towards Logistic Regression...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Logistic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1034648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Classification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46539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372048" y="3230880"/>
            <a:ext cx="3620320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5991324" y="3230880"/>
            <a:ext cx="10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2087171" y="5182435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8273200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5992368" y="3230880"/>
            <a:ext cx="3618232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6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E268-789D-6341-88F0-21D5AD7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Example 1: Malignant or Benign</a:t>
            </a:r>
            <a:endParaRPr lang="en-Q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806F5-839C-B149-A94F-05998FE9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7119" cy="4351338"/>
          </a:xfrm>
        </p:spPr>
        <p:txBody>
          <a:bodyPr>
            <a:normAutofit/>
          </a:bodyPr>
          <a:lstStyle/>
          <a:p>
            <a:r>
              <a:rPr lang="en-US" dirty="0"/>
              <a:t>Consider the example of recognizing whether a tumor in an input image is malignant or benign</a:t>
            </a:r>
            <a:endParaRPr lang="en-US" i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147B94-F4DA-C749-B61E-F4511E52F4FC}"/>
              </a:ext>
            </a:extLst>
          </p:cNvPr>
          <p:cNvSpPr/>
          <p:nvPr/>
        </p:nvSpPr>
        <p:spPr>
          <a:xfrm>
            <a:off x="3470260" y="3499242"/>
            <a:ext cx="2013995" cy="195322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QA" sz="2000" b="1" dirty="0"/>
              <a:t>Binary Classifier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D65285-7B8B-9C40-B974-E49601E14E6D}"/>
              </a:ext>
            </a:extLst>
          </p:cNvPr>
          <p:cNvSpPr txBox="1"/>
          <p:nvPr/>
        </p:nvSpPr>
        <p:spPr>
          <a:xfrm>
            <a:off x="1302381" y="2759914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Input</a:t>
            </a:r>
            <a:r>
              <a:rPr lang="en-QA" sz="2800" dirty="0"/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356F3-9773-894C-A33A-8FCC785181FD}"/>
              </a:ext>
            </a:extLst>
          </p:cNvPr>
          <p:cNvSpPr txBox="1"/>
          <p:nvPr/>
        </p:nvSpPr>
        <p:spPr>
          <a:xfrm>
            <a:off x="6917869" y="2759914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Output</a:t>
            </a:r>
            <a:r>
              <a:rPr lang="en-QA" sz="2800" dirty="0"/>
              <a:t>: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1FAC86-72F6-9F40-A2B7-084E010032B3}"/>
              </a:ext>
            </a:extLst>
          </p:cNvPr>
          <p:cNvCxnSpPr>
            <a:cxnSpLocks/>
          </p:cNvCxnSpPr>
          <p:nvPr/>
        </p:nvCxnSpPr>
        <p:spPr>
          <a:xfrm>
            <a:off x="5916377" y="3657599"/>
            <a:ext cx="0" cy="1622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3C8AC0-4F86-C246-8DF0-5D50916EAB74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5484255" y="4475856"/>
            <a:ext cx="4321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1AA3B7-85AE-BE45-8867-A38C30B58323}"/>
              </a:ext>
            </a:extLst>
          </p:cNvPr>
          <p:cNvCxnSpPr/>
          <p:nvPr/>
        </p:nvCxnSpPr>
        <p:spPr>
          <a:xfrm>
            <a:off x="5916377" y="3657599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A31519-9AC7-5B41-B080-41389DFA6090}"/>
              </a:ext>
            </a:extLst>
          </p:cNvPr>
          <p:cNvCxnSpPr/>
          <p:nvPr/>
        </p:nvCxnSpPr>
        <p:spPr>
          <a:xfrm>
            <a:off x="5916377" y="5279988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528D2D-EB47-7641-A636-0BF4EAB5F0FC}"/>
              </a:ext>
            </a:extLst>
          </p:cNvPr>
          <p:cNvSpPr txBox="1"/>
          <p:nvPr/>
        </p:nvSpPr>
        <p:spPr>
          <a:xfrm>
            <a:off x="6917869" y="3395989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Benign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9A678C-2208-9344-92F3-4FAF1489229E}"/>
              </a:ext>
            </a:extLst>
          </p:cNvPr>
          <p:cNvSpPr txBox="1"/>
          <p:nvPr/>
        </p:nvSpPr>
        <p:spPr>
          <a:xfrm>
            <a:off x="6917869" y="4966353"/>
            <a:ext cx="1662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Malignant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BFE49D-A213-604C-AF5F-1A7C80201D30}"/>
              </a:ext>
            </a:extLst>
          </p:cNvPr>
          <p:cNvCxnSpPr>
            <a:endCxn id="16" idx="2"/>
          </p:cNvCxnSpPr>
          <p:nvPr/>
        </p:nvCxnSpPr>
        <p:spPr>
          <a:xfrm>
            <a:off x="2829191" y="4463750"/>
            <a:ext cx="641069" cy="12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Pulmonary tuberculosis | Radiology Case | Radiopaedia.org">
            <a:extLst>
              <a:ext uri="{FF2B5EF4-FFF2-40B4-BE49-F238E27FC236}">
                <a16:creationId xmlns:a16="http://schemas.microsoft.com/office/drawing/2014/main" id="{ADFE9299-5991-D04A-A412-4936EBCD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84" y="3762120"/>
            <a:ext cx="1702837" cy="12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EE939D6-882D-C449-8789-7EC6DCBBF707}"/>
              </a:ext>
            </a:extLst>
          </p:cNvPr>
          <p:cNvSpPr/>
          <p:nvPr/>
        </p:nvSpPr>
        <p:spPr>
          <a:xfrm>
            <a:off x="457626" y="5785445"/>
            <a:ext cx="11276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be represented as a </a:t>
            </a:r>
            <a:r>
              <a:rPr lang="en-US" sz="2400" dirty="0">
                <a:solidFill>
                  <a:srgbClr val="FF0000"/>
                </a:solidFill>
              </a:rPr>
              <a:t>matrix </a:t>
            </a:r>
            <a:r>
              <a:rPr lang="en-US" sz="2400" dirty="0"/>
              <a:t>of pixels</a:t>
            </a:r>
            <a:endParaRPr lang="en-QA" sz="2400" dirty="0"/>
          </a:p>
        </p:txBody>
      </p: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EE78B619-F189-8540-A9DE-2A521E0227AF}"/>
              </a:ext>
            </a:extLst>
          </p:cNvPr>
          <p:cNvCxnSpPr>
            <a:cxnSpLocks/>
            <a:stCxn id="43" idx="2"/>
          </p:cNvCxnSpPr>
          <p:nvPr/>
        </p:nvCxnSpPr>
        <p:spPr>
          <a:xfrm rot="5400000">
            <a:off x="1481287" y="5232293"/>
            <a:ext cx="684156" cy="152276"/>
          </a:xfrm>
          <a:prstGeom prst="curved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030CC9-D97E-8040-8DBE-4C4EBDA62BBD}"/>
              </a:ext>
            </a:extLst>
          </p:cNvPr>
          <p:cNvSpPr txBox="1"/>
          <p:nvPr/>
        </p:nvSpPr>
        <p:spPr>
          <a:xfrm>
            <a:off x="8761247" y="34290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7015EB-AAB7-0941-B5DB-4EFFB53FC032}"/>
              </a:ext>
            </a:extLst>
          </p:cNvPr>
          <p:cNvSpPr txBox="1"/>
          <p:nvPr/>
        </p:nvSpPr>
        <p:spPr>
          <a:xfrm>
            <a:off x="8806234" y="50491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11A1EA-3CF0-8944-98D9-D7ACE6E90F71}"/>
              </a:ext>
            </a:extLst>
          </p:cNvPr>
          <p:cNvSpPr txBox="1"/>
          <p:nvPr/>
        </p:nvSpPr>
        <p:spPr>
          <a:xfrm>
            <a:off x="9638764" y="3840570"/>
            <a:ext cx="1778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QA" sz="2400" dirty="0"/>
              <a:t>an be </a:t>
            </a:r>
            <a:br>
              <a:rPr lang="en-QA" sz="2400" dirty="0"/>
            </a:br>
            <a:r>
              <a:rPr lang="en-QA" sz="2400" dirty="0"/>
              <a:t>represented </a:t>
            </a:r>
          </a:p>
          <a:p>
            <a:r>
              <a:rPr lang="en-QA" sz="2400" dirty="0"/>
              <a:t>as </a:t>
            </a:r>
            <a:r>
              <a:rPr lang="en-QA" sz="2400" dirty="0">
                <a:solidFill>
                  <a:srgbClr val="FF0000"/>
                </a:solidFill>
              </a:rPr>
              <a:t>integers</a:t>
            </a:r>
            <a:r>
              <a:rPr lang="en-QA" sz="2400" dirty="0"/>
              <a:t>! 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B62EE2E-7265-ED4C-A6A1-91642E606A98}"/>
              </a:ext>
            </a:extLst>
          </p:cNvPr>
          <p:cNvSpPr/>
          <p:nvPr/>
        </p:nvSpPr>
        <p:spPr>
          <a:xfrm>
            <a:off x="9144000" y="3429000"/>
            <a:ext cx="432486" cy="2023470"/>
          </a:xfrm>
          <a:prstGeom prst="rightBrac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3150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30" grpId="0"/>
      <p:bldP spid="31" grpId="0"/>
      <p:bldP spid="44" grpId="0"/>
      <p:bldP spid="46" grpId="0"/>
      <p:bldP spid="47" grpId="0"/>
      <p:bldP spid="48" grpId="0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E268-789D-6341-88F0-21D5AD7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Example 2: Spam or Not Spam</a:t>
            </a:r>
            <a:endParaRPr lang="en-QA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806F5-839C-B149-A94F-05998FE9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7119" cy="4351338"/>
          </a:xfrm>
        </p:spPr>
        <p:txBody>
          <a:bodyPr>
            <a:normAutofit/>
          </a:bodyPr>
          <a:lstStyle/>
          <a:p>
            <a:r>
              <a:rPr lang="en-US" dirty="0"/>
              <a:t>As another example, consider the problem of detecting whether an email is a spam or not a spam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344DDF-4403-8E46-9595-AC5918B3DE7E}"/>
              </a:ext>
            </a:extLst>
          </p:cNvPr>
          <p:cNvSpPr/>
          <p:nvPr/>
        </p:nvSpPr>
        <p:spPr>
          <a:xfrm>
            <a:off x="3470260" y="3499242"/>
            <a:ext cx="2013995" cy="195322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QA" sz="2000" b="1" dirty="0"/>
              <a:t>Binary Classifier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76A6C-157E-D646-A653-46757F3D758A}"/>
              </a:ext>
            </a:extLst>
          </p:cNvPr>
          <p:cNvSpPr txBox="1"/>
          <p:nvPr/>
        </p:nvSpPr>
        <p:spPr>
          <a:xfrm>
            <a:off x="1747227" y="420214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Email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A4509E-7E19-A04B-998B-36CA48B05C34}"/>
              </a:ext>
            </a:extLst>
          </p:cNvPr>
          <p:cNvSpPr txBox="1"/>
          <p:nvPr/>
        </p:nvSpPr>
        <p:spPr>
          <a:xfrm>
            <a:off x="6917869" y="2759914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Output</a:t>
            </a:r>
            <a:r>
              <a:rPr lang="en-QA" sz="2800" dirty="0"/>
              <a:t>: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6A2851-CD89-F445-B575-D2497C4356F9}"/>
              </a:ext>
            </a:extLst>
          </p:cNvPr>
          <p:cNvCxnSpPr>
            <a:cxnSpLocks/>
          </p:cNvCxnSpPr>
          <p:nvPr/>
        </p:nvCxnSpPr>
        <p:spPr>
          <a:xfrm>
            <a:off x="5916377" y="3657599"/>
            <a:ext cx="0" cy="1622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6D8F50-3107-0342-9FD9-73FD0BB40B1C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484255" y="4475856"/>
            <a:ext cx="4321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38495B-83D6-4541-90BE-853610B0443C}"/>
              </a:ext>
            </a:extLst>
          </p:cNvPr>
          <p:cNvCxnSpPr/>
          <p:nvPr/>
        </p:nvCxnSpPr>
        <p:spPr>
          <a:xfrm>
            <a:off x="5916377" y="3657599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D553FE-F354-6B4B-AE6C-0ABD49F88426}"/>
              </a:ext>
            </a:extLst>
          </p:cNvPr>
          <p:cNvCxnSpPr/>
          <p:nvPr/>
        </p:nvCxnSpPr>
        <p:spPr>
          <a:xfrm>
            <a:off x="5916377" y="5279988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B253B1-5BE7-8546-BA9F-A6AF461FA947}"/>
              </a:ext>
            </a:extLst>
          </p:cNvPr>
          <p:cNvSpPr txBox="1"/>
          <p:nvPr/>
        </p:nvSpPr>
        <p:spPr>
          <a:xfrm>
            <a:off x="6917869" y="339598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Not Spam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9575CF-82EB-5147-AE97-0E336EEF003C}"/>
              </a:ext>
            </a:extLst>
          </p:cNvPr>
          <p:cNvSpPr txBox="1"/>
          <p:nvPr/>
        </p:nvSpPr>
        <p:spPr>
          <a:xfrm>
            <a:off x="6917869" y="4966353"/>
            <a:ext cx="99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Spam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38600C-6B39-8749-A1BE-C26AF33EC6B4}"/>
              </a:ext>
            </a:extLst>
          </p:cNvPr>
          <p:cNvCxnSpPr>
            <a:endCxn id="4" idx="2"/>
          </p:cNvCxnSpPr>
          <p:nvPr/>
        </p:nvCxnSpPr>
        <p:spPr>
          <a:xfrm>
            <a:off x="2829191" y="4463750"/>
            <a:ext cx="641069" cy="12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203252-FE55-F745-A846-029DA02ED5B6}"/>
              </a:ext>
            </a:extLst>
          </p:cNvPr>
          <p:cNvSpPr txBox="1"/>
          <p:nvPr/>
        </p:nvSpPr>
        <p:spPr>
          <a:xfrm>
            <a:off x="8761247" y="34290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7F557-C6DD-FF4F-958E-E7A06AC862CD}"/>
              </a:ext>
            </a:extLst>
          </p:cNvPr>
          <p:cNvSpPr txBox="1"/>
          <p:nvPr/>
        </p:nvSpPr>
        <p:spPr>
          <a:xfrm>
            <a:off x="8806234" y="50491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3FE5B-1836-3C4D-AC0C-9B8E41067FB1}"/>
              </a:ext>
            </a:extLst>
          </p:cNvPr>
          <p:cNvSpPr/>
          <p:nvPr/>
        </p:nvSpPr>
        <p:spPr>
          <a:xfrm>
            <a:off x="457626" y="5785445"/>
            <a:ext cx="11276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be represented as a </a:t>
            </a:r>
            <a:r>
              <a:rPr lang="en-US" sz="2400" dirty="0">
                <a:solidFill>
                  <a:srgbClr val="FF0000"/>
                </a:solidFill>
              </a:rPr>
              <a:t>vector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= [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, . . . ,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baseline="-25000" dirty="0" err="1">
                <a:solidFill>
                  <a:srgbClr val="FF0000"/>
                </a:solidFill>
              </a:rPr>
              <a:t>d</a:t>
            </a:r>
            <a:r>
              <a:rPr lang="en-US" sz="2400" dirty="0">
                <a:solidFill>
                  <a:srgbClr val="FF0000"/>
                </a:solidFill>
              </a:rPr>
              <a:t>]</a:t>
            </a:r>
            <a:r>
              <a:rPr lang="en-US" sz="2400" dirty="0"/>
              <a:t>, with each component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 corresponding to the presence (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 = 1) or absence (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 = 0) of a particular </a:t>
            </a:r>
            <a:r>
              <a:rPr lang="en-US" sz="2400" i="1" u="sng" dirty="0"/>
              <a:t>word</a:t>
            </a:r>
            <a:r>
              <a:rPr lang="en-US" sz="2400" dirty="0"/>
              <a:t> (or </a:t>
            </a:r>
            <a:r>
              <a:rPr lang="en-US" sz="2400" i="1" dirty="0"/>
              <a:t>feature</a:t>
            </a:r>
            <a:r>
              <a:rPr lang="en-US" sz="2400" dirty="0"/>
              <a:t>) in the email</a:t>
            </a:r>
            <a:endParaRPr lang="en-QA" sz="2400" dirty="0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E5F47385-9D34-314E-B0DF-C71FE3F21EC1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>
            <a:off x="1529993" y="4942594"/>
            <a:ext cx="925148" cy="490681"/>
          </a:xfrm>
          <a:prstGeom prst="curved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262FF0-04E1-3643-981E-20E0699EFBA4}"/>
              </a:ext>
            </a:extLst>
          </p:cNvPr>
          <p:cNvSpPr txBox="1"/>
          <p:nvPr/>
        </p:nvSpPr>
        <p:spPr>
          <a:xfrm>
            <a:off x="9638764" y="3840570"/>
            <a:ext cx="1778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QA" sz="2400" dirty="0"/>
              <a:t>an be </a:t>
            </a:r>
            <a:br>
              <a:rPr lang="en-QA" sz="2400" dirty="0"/>
            </a:br>
            <a:r>
              <a:rPr lang="en-QA" sz="2400" dirty="0"/>
              <a:t>represented </a:t>
            </a:r>
          </a:p>
          <a:p>
            <a:r>
              <a:rPr lang="en-QA" sz="2400" dirty="0"/>
              <a:t>as </a:t>
            </a:r>
            <a:r>
              <a:rPr lang="en-QA" sz="2400" dirty="0">
                <a:solidFill>
                  <a:srgbClr val="FF0000"/>
                </a:solidFill>
              </a:rPr>
              <a:t>integers</a:t>
            </a:r>
            <a:r>
              <a:rPr lang="en-QA" sz="2400" dirty="0"/>
              <a:t>!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EDE6535-CD18-9E4D-96E6-4E9BDE501139}"/>
              </a:ext>
            </a:extLst>
          </p:cNvPr>
          <p:cNvSpPr/>
          <p:nvPr/>
        </p:nvSpPr>
        <p:spPr>
          <a:xfrm>
            <a:off x="9144000" y="3429000"/>
            <a:ext cx="432486" cy="2023470"/>
          </a:xfrm>
          <a:prstGeom prst="rightBrac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8AE48-740C-9944-AAD0-AA76E4B3B819}"/>
              </a:ext>
            </a:extLst>
          </p:cNvPr>
          <p:cNvSpPr txBox="1"/>
          <p:nvPr/>
        </p:nvSpPr>
        <p:spPr>
          <a:xfrm>
            <a:off x="1302381" y="2759914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Input</a:t>
            </a:r>
            <a:r>
              <a:rPr lang="en-QA" sz="28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955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22" grpId="0"/>
      <p:bldP spid="35" grpId="0"/>
      <p:bldP spid="37" grpId="0"/>
      <p:bldP spid="6" grpId="0"/>
      <p:bldP spid="21" grpId="0"/>
      <p:bldP spid="7" grpId="0"/>
      <p:bldP spid="11" grpId="0"/>
      <p:bldP spid="12" grpId="0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BA588-0DCA-9D4D-B08E-DE1FCEB1C332}"/>
              </a:ext>
            </a:extLst>
          </p:cNvPr>
          <p:cNvSpPr/>
          <p:nvPr/>
        </p:nvSpPr>
        <p:spPr>
          <a:xfrm>
            <a:off x="1075038" y="2187146"/>
            <a:ext cx="2075935" cy="45720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A663601-7790-254F-A29E-D34043696B8F}"/>
                  </a:ext>
                </a:extLst>
              </p:cNvPr>
              <p:cNvSpPr/>
              <p:nvPr/>
            </p:nvSpPr>
            <p:spPr>
              <a:xfrm>
                <a:off x="1307757" y="3333232"/>
                <a:ext cx="1038943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/>
                  <a:t>Here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sz="2400" dirty="0"/>
                  <a:t> is a vector that holds all the </a:t>
                </a:r>
                <a:r>
                  <a:rPr lang="en-GB" sz="2400" i="1" dirty="0"/>
                  <a:t>parameters</a:t>
                </a:r>
                <a:r>
                  <a:rPr lang="en-GB" sz="2400" dirty="0"/>
                  <a:t>, that is,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sz="2400" dirty="0"/>
                  <a:t> = [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400" dirty="0"/>
                  <a:t>, …,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sz="2400" dirty="0"/>
                  <a:t>] and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/>
                  <a:t> is a vector that encompasses all the </a:t>
                </a:r>
                <a:r>
                  <a:rPr lang="en-GB" sz="2400" i="1" dirty="0"/>
                  <a:t>features</a:t>
                </a:r>
                <a:r>
                  <a:rPr lang="en-GB" sz="2400" dirty="0"/>
                  <a:t>, that is,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/>
                  <a:t> = [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400" dirty="0"/>
                  <a:t>, …,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sz="2400" dirty="0"/>
                  <a:t>] (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 shall be always equal to </a:t>
                </a:r>
                <a:r>
                  <a:rPr lang="en-GB" sz="2400" b="1" dirty="0"/>
                  <a:t>1</a:t>
                </a:r>
                <a:r>
                  <a:rPr lang="en-GB" sz="2400" dirty="0"/>
                  <a:t>)</a:t>
                </a:r>
                <a:endParaRPr lang="en-QA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A663601-7790-254F-A29E-D34043696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757" y="3333232"/>
                <a:ext cx="10389438" cy="1200329"/>
              </a:xfrm>
              <a:prstGeom prst="rect">
                <a:avLst/>
              </a:prstGeom>
              <a:blipFill>
                <a:blip r:embed="rId3"/>
                <a:stretch>
                  <a:fillRect l="-977" t="-3125" b="-937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C7372CD3-E00B-0C45-ADAF-536E32865686}"/>
              </a:ext>
            </a:extLst>
          </p:cNvPr>
          <p:cNvCxnSpPr>
            <a:cxnSpLocks/>
            <a:stCxn id="3" idx="2"/>
            <a:endCxn id="11" idx="0"/>
          </p:cNvCxnSpPr>
          <p:nvPr/>
        </p:nvCxnSpPr>
        <p:spPr>
          <a:xfrm rot="16200000" flipH="1">
            <a:off x="3963298" y="794054"/>
            <a:ext cx="688886" cy="4389470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7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Who is Usain Bolt?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F0CB8E-3ACB-4C4F-92E2-855C38226A9F}"/>
              </a:ext>
            </a:extLst>
          </p:cNvPr>
          <p:cNvCxnSpPr/>
          <p:nvPr/>
        </p:nvCxnSpPr>
        <p:spPr>
          <a:xfrm>
            <a:off x="2019600" y="5949779"/>
            <a:ext cx="23670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086BD6-C20E-E54F-BDC5-CDEB404C09B7}"/>
              </a:ext>
            </a:extLst>
          </p:cNvPr>
          <p:cNvCxnSpPr/>
          <p:nvPr/>
        </p:nvCxnSpPr>
        <p:spPr>
          <a:xfrm>
            <a:off x="4386646" y="4112505"/>
            <a:ext cx="0" cy="180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4F15A1-F2C1-3049-9F57-B01925D34FE7}"/>
              </a:ext>
            </a:extLst>
          </p:cNvPr>
          <p:cNvCxnSpPr>
            <a:cxnSpLocks/>
          </p:cNvCxnSpPr>
          <p:nvPr/>
        </p:nvCxnSpPr>
        <p:spPr>
          <a:xfrm flipH="1">
            <a:off x="1989438" y="4112505"/>
            <a:ext cx="2397208" cy="187434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5838842" y="4131040"/>
            <a:ext cx="534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What is the </a:t>
            </a:r>
            <a:r>
              <a:rPr lang="en-QA" sz="2400" b="1" i="1" dirty="0">
                <a:solidFill>
                  <a:srgbClr val="00B0F0"/>
                </a:solidFill>
              </a:rPr>
              <a:t>average speed </a:t>
            </a:r>
            <a:r>
              <a:rPr lang="en-QA" sz="2400" dirty="0"/>
              <a:t>of Usain Bolt?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DF1E0-0ED5-D343-9B6A-89AD95C9592B}"/>
              </a:ext>
            </a:extLst>
          </p:cNvPr>
          <p:cNvSpPr/>
          <p:nvPr/>
        </p:nvSpPr>
        <p:spPr>
          <a:xfrm>
            <a:off x="4324861" y="4075435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0AB509-DFF0-9348-BAE1-C2C5914E15D9}"/>
              </a:ext>
            </a:extLst>
          </p:cNvPr>
          <p:cNvSpPr/>
          <p:nvPr/>
        </p:nvSpPr>
        <p:spPr>
          <a:xfrm>
            <a:off x="1931752" y="5945438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AD8AE-79D9-0C4E-9521-0B0C340C2B72}"/>
              </a:ext>
            </a:extLst>
          </p:cNvPr>
          <p:cNvSpPr txBox="1"/>
          <p:nvPr/>
        </p:nvSpPr>
        <p:spPr>
          <a:xfrm>
            <a:off x="4430088" y="49020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5C5B84-4012-6745-9552-B60C566BE29D}"/>
              </a:ext>
            </a:extLst>
          </p:cNvPr>
          <p:cNvSpPr txBox="1"/>
          <p:nvPr/>
        </p:nvSpPr>
        <p:spPr>
          <a:xfrm>
            <a:off x="3219906" y="563171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2E1B0-800A-3348-94A2-2F4B8F39641F}"/>
              </a:ext>
            </a:extLst>
          </p:cNvPr>
          <p:cNvSpPr txBox="1"/>
          <p:nvPr/>
        </p:nvSpPr>
        <p:spPr>
          <a:xfrm>
            <a:off x="6469733" y="4559292"/>
            <a:ext cx="481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= Change in Distance/Change in Time</a:t>
            </a:r>
          </a:p>
          <a:p>
            <a:r>
              <a:rPr lang="en-QA" sz="2400" dirty="0"/>
              <a:t>= Δy/Δx</a:t>
            </a:r>
          </a:p>
          <a:p>
            <a:r>
              <a:rPr lang="en-QA" sz="2400" dirty="0"/>
              <a:t>= 100/9.58 </a:t>
            </a:r>
          </a:p>
          <a:p>
            <a:r>
              <a:rPr lang="en-QA" sz="2400" dirty="0"/>
              <a:t>= 10.43m/s </a:t>
            </a:r>
          </a:p>
        </p:txBody>
      </p:sp>
    </p:spTree>
    <p:extLst>
      <p:ext uri="{BB962C8B-B14F-4D97-AF65-F5344CB8AC3E}">
        <p14:creationId xmlns:p14="http://schemas.microsoft.com/office/powerpoint/2010/main" val="182508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2" grpId="0"/>
      <p:bldP spid="30" grpId="0"/>
      <p:bldP spid="31" grpId="0" animBg="1"/>
      <p:bldP spid="33" grpId="0" animBg="1"/>
      <p:bldP spid="32" grpId="0"/>
      <p:bldP spid="35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Real-valued outputs  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800" b="1" dirty="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78F97-01BD-F742-8ED9-A89C059CC666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DD818-79B0-BC4D-ABB5-A2BF7F92A0F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4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/>
              <p:nvPr/>
            </p:nvSpPr>
            <p:spPr>
              <a:xfrm>
                <a:off x="7812592" y="4122297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92" y="4122297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284F9A-789B-DF46-B7D6-C4618D0E7A6D}"/>
                  </a:ext>
                </a:extLst>
              </p:cNvPr>
              <p:cNvSpPr txBox="1"/>
              <p:nvPr/>
            </p:nvSpPr>
            <p:spPr>
              <a:xfrm>
                <a:off x="8989966" y="4168463"/>
                <a:ext cx="6736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284F9A-789B-DF46-B7D6-C4618D0E7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966" y="4168463"/>
                <a:ext cx="673646" cy="430887"/>
              </a:xfrm>
              <a:prstGeom prst="rect">
                <a:avLst/>
              </a:prstGeom>
              <a:blipFill>
                <a:blip r:embed="rId6"/>
                <a:stretch>
                  <a:fillRect l="-9434" r="-13208" b="-588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77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Real-valued outputs  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800" b="1" dirty="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78F97-01BD-F742-8ED9-A89C059CC666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DD818-79B0-BC4D-ABB5-A2BF7F92A0F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/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  <a:blipFill>
                <a:blip r:embed="rId4"/>
                <a:stretch>
                  <a:fillRect r="-450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/>
              <p:nvPr/>
            </p:nvSpPr>
            <p:spPr>
              <a:xfrm>
                <a:off x="7787936" y="3346595"/>
                <a:ext cx="4377289" cy="2070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e>
                      </m:d>
                      <m:r>
                        <a:rPr lang="en-GB" sz="2800" b="1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936" y="3346595"/>
                <a:ext cx="4377289" cy="2070823"/>
              </a:xfrm>
              <a:prstGeom prst="rect">
                <a:avLst/>
              </a:prstGeom>
              <a:blipFill>
                <a:blip r:embed="rId5"/>
                <a:stretch>
                  <a:fillRect r="-289" b="-30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2554114-EBA2-6E4F-B3A1-EE2A08CCE36D}"/>
              </a:ext>
            </a:extLst>
          </p:cNvPr>
          <p:cNvSpPr txBox="1"/>
          <p:nvPr/>
        </p:nvSpPr>
        <p:spPr>
          <a:xfrm>
            <a:off x="1756850" y="4955753"/>
            <a:ext cx="2966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>
                <a:solidFill>
                  <a:srgbClr val="00B050"/>
                </a:solidFill>
              </a:rPr>
              <a:t>Representing an email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0271D67E-CAD2-8A4A-B98A-93713C2E319A}"/>
              </a:ext>
            </a:extLst>
          </p:cNvPr>
          <p:cNvSpPr/>
          <p:nvPr/>
        </p:nvSpPr>
        <p:spPr>
          <a:xfrm rot="5400000">
            <a:off x="3157646" y="3823301"/>
            <a:ext cx="134936" cy="1804088"/>
          </a:xfrm>
          <a:prstGeom prst="rightBracket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23DB0-711B-0C4D-B832-985D2B1ED7F5}"/>
              </a:ext>
            </a:extLst>
          </p:cNvPr>
          <p:cNvSpPr txBox="1"/>
          <p:nvPr/>
        </p:nvSpPr>
        <p:spPr>
          <a:xfrm>
            <a:off x="5240123" y="3672989"/>
            <a:ext cx="162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/>
              <a:t>Spam Filter</a:t>
            </a:r>
            <a:endParaRPr lang="en-QA" sz="2400" b="1" dirty="0"/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CE487B23-A61D-BC42-9811-084175FE33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05954" y="4716796"/>
            <a:ext cx="1149177" cy="1031332"/>
          </a:xfrm>
          <a:prstGeom prst="curvedConnector3">
            <a:avLst/>
          </a:prstGeom>
          <a:ln w="190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B791B-0B55-C249-80D8-9C571FA1232F}"/>
                  </a:ext>
                </a:extLst>
              </p:cNvPr>
              <p:cNvSpPr/>
              <p:nvPr/>
            </p:nvSpPr>
            <p:spPr>
              <a:xfrm>
                <a:off x="6095998" y="5941987"/>
                <a:ext cx="47852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rgbClr val="00B050"/>
                    </a:solidFill>
                  </a:rPr>
                  <a:t>Assume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 dirty="0"/>
                      <m:t>𝞱</m:t>
                    </m:r>
                    <m:r>
                      <m:rPr>
                        <m:nor/>
                      </m:rPr>
                      <a:rPr lang="en-GB" sz="2400" dirty="0"/>
                      <m:t> = [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QA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B791B-0B55-C249-80D8-9C571FA12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5941987"/>
                <a:ext cx="4785284" cy="461665"/>
              </a:xfrm>
              <a:prstGeom prst="rect">
                <a:avLst/>
              </a:prstGeom>
              <a:blipFill>
                <a:blip r:embed="rId7"/>
                <a:stretch>
                  <a:fillRect l="-2122" t="-8108" r="-265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558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Real-valued outputs  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800" b="1" dirty="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78F97-01BD-F742-8ED9-A89C059CC666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DD818-79B0-BC4D-ABB5-A2BF7F92A0F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/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  <a:blipFill>
                <a:blip r:embed="rId4"/>
                <a:stretch>
                  <a:fillRect r="-450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/>
              <p:nvPr/>
            </p:nvSpPr>
            <p:spPr>
              <a:xfrm>
                <a:off x="7788789" y="4122297"/>
                <a:ext cx="42284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789" y="4122297"/>
                <a:ext cx="4228465" cy="523220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E23DB0-711B-0C4D-B832-985D2B1ED7F5}"/>
              </a:ext>
            </a:extLst>
          </p:cNvPr>
          <p:cNvSpPr txBox="1"/>
          <p:nvPr/>
        </p:nvSpPr>
        <p:spPr>
          <a:xfrm>
            <a:off x="5240123" y="3672989"/>
            <a:ext cx="162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/>
              <a:t>Spam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BF2C79-6A8E-4540-8335-2FBFFF009C39}"/>
                  </a:ext>
                </a:extLst>
              </p:cNvPr>
              <p:cNvSpPr txBox="1"/>
              <p:nvPr/>
            </p:nvSpPr>
            <p:spPr>
              <a:xfrm>
                <a:off x="8175025" y="2824052"/>
                <a:ext cx="326217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Q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Q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QA" sz="2800" dirty="0"/>
                  <a:t>, which makes it a </a:t>
                </a:r>
                <a:br>
                  <a:rPr lang="en-QA" sz="2800" dirty="0"/>
                </a:br>
                <a:r>
                  <a:rPr lang="en-QA" sz="2800" b="1" i="1" dirty="0">
                    <a:solidFill>
                      <a:srgbClr val="00B0F0"/>
                    </a:solidFill>
                  </a:rPr>
                  <a:t>regression problem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BF2C79-6A8E-4540-8335-2FBFFF009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025" y="2824052"/>
                <a:ext cx="3262175" cy="861774"/>
              </a:xfrm>
              <a:prstGeom prst="rect">
                <a:avLst/>
              </a:prstGeom>
              <a:blipFill>
                <a:blip r:embed="rId6"/>
                <a:stretch>
                  <a:fillRect l="-2713" t="-13043" r="-6202" b="-2318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450263FE-3075-2E4E-A2B6-E8B841107B05}"/>
              </a:ext>
            </a:extLst>
          </p:cNvPr>
          <p:cNvCxnSpPr>
            <a:cxnSpLocks/>
            <a:stCxn id="6" idx="1"/>
            <a:endCxn id="19" idx="2"/>
          </p:cNvCxnSpPr>
          <p:nvPr/>
        </p:nvCxnSpPr>
        <p:spPr>
          <a:xfrm rot="16200000" flipV="1">
            <a:off x="10465851" y="3026089"/>
            <a:ext cx="448831" cy="1768306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F0B6FC-EA63-4241-AC2E-2F25F3E08409}"/>
              </a:ext>
            </a:extLst>
          </p:cNvPr>
          <p:cNvSpPr txBox="1"/>
          <p:nvPr/>
        </p:nvSpPr>
        <p:spPr>
          <a:xfrm>
            <a:off x="8175025" y="5023244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A</a:t>
            </a:r>
            <a:r>
              <a:rPr lang="en-QA" sz="2800" b="1" dirty="0">
                <a:solidFill>
                  <a:srgbClr val="00B050"/>
                </a:solidFill>
              </a:rPr>
              <a:t> spam or not a spam?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1F8AA-F192-464D-9E01-4775BCF8F7FA}"/>
              </a:ext>
            </a:extLst>
          </p:cNvPr>
          <p:cNvSpPr txBox="1"/>
          <p:nvPr/>
        </p:nvSpPr>
        <p:spPr>
          <a:xfrm>
            <a:off x="7896964" y="5588226"/>
            <a:ext cx="4213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QA" sz="2800" b="1" dirty="0"/>
              <a:t>We need a </a:t>
            </a:r>
            <a:r>
              <a:rPr lang="en-QA" sz="2800" b="1" i="1" dirty="0"/>
              <a:t>discrete-valued</a:t>
            </a:r>
            <a:r>
              <a:rPr lang="en-QA" sz="2800" b="1" dirty="0"/>
              <a:t> </a:t>
            </a:r>
            <a:br>
              <a:rPr lang="en-QA" sz="2800" b="1" dirty="0"/>
            </a:br>
            <a:r>
              <a:rPr lang="en-QA" sz="2800" b="1" dirty="0"/>
              <a:t>output (e.g., 0 or 1)</a:t>
            </a: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DAEA9B7D-338E-C44C-A6F8-D7C596AD2827}"/>
              </a:ext>
            </a:extLst>
          </p:cNvPr>
          <p:cNvSpPr/>
          <p:nvPr/>
        </p:nvSpPr>
        <p:spPr>
          <a:xfrm rot="5400000">
            <a:off x="11528741" y="3906890"/>
            <a:ext cx="91355" cy="546888"/>
          </a:xfrm>
          <a:prstGeom prst="leftBracke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58552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15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F66E56-7783-2B44-A1C1-6075FAF8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36" y="3429000"/>
            <a:ext cx="3388497" cy="274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/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blipFill>
                <a:blip r:embed="rId4"/>
                <a:stretch>
                  <a:fillRect l="-3659" t="-1786"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/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QA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/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QA" sz="2400" dirty="0"/>
                  <a:t>ssume a labeled example (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QA" sz="2400" dirty="0"/>
                  <a:t>, y):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blipFill>
                <a:blip r:embed="rId6"/>
                <a:stretch>
                  <a:fillRect l="-2360" t="-8108" r="-1180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/>
              <p:nvPr/>
            </p:nvSpPr>
            <p:spPr>
              <a:xfrm>
                <a:off x="7582496" y="3840936"/>
                <a:ext cx="42834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</a:t>
                </a:r>
                <a:r>
                  <a:rPr lang="en-QA" sz="2400" dirty="0"/>
                  <a:t>f y = </a:t>
                </a:r>
                <a:r>
                  <a:rPr lang="en-QA" sz="2400" b="1" dirty="0"/>
                  <a:t>1</a:t>
                </a:r>
                <a:r>
                  <a:rPr lang="en-QA" sz="2400" dirty="0"/>
                  <a:t>, we want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≈1</m:t>
                    </m:r>
                  </m:oMath>
                </a14:m>
                <a:r>
                  <a:rPr lang="en-QA" sz="2400" dirty="0"/>
                  <a:t> (i.e., </a:t>
                </a:r>
                <a:br>
                  <a:rPr lang="en-QA" sz="2400" dirty="0"/>
                </a:br>
                <a:r>
                  <a:rPr lang="en-QA" sz="2400" dirty="0"/>
                  <a:t>we want a correct prediction)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840936"/>
                <a:ext cx="4283417" cy="830997"/>
              </a:xfrm>
              <a:prstGeom prst="rect">
                <a:avLst/>
              </a:prstGeom>
              <a:blipFill>
                <a:blip r:embed="rId7"/>
                <a:stretch>
                  <a:fillRect l="-2367" t="-4545" b="-151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/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For this to happen,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QA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blipFill>
                <a:blip r:embed="rId8"/>
                <a:stretch>
                  <a:fillRect l="-2941" t="-7895" b="-2894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F15CA1-D145-094A-BAD6-C425B96858E2}"/>
              </a:ext>
            </a:extLst>
          </p:cNvPr>
          <p:cNvCxnSpPr/>
          <p:nvPr/>
        </p:nvCxnSpPr>
        <p:spPr>
          <a:xfrm>
            <a:off x="3293236" y="6176963"/>
            <a:ext cx="35153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/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Q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687A99-CA7C-1E4C-BEEB-9E033A11B920}"/>
              </a:ext>
            </a:extLst>
          </p:cNvPr>
          <p:cNvCxnSpPr>
            <a:cxnSpLocks/>
          </p:cNvCxnSpPr>
          <p:nvPr/>
        </p:nvCxnSpPr>
        <p:spPr>
          <a:xfrm flipV="1">
            <a:off x="6339016" y="6104239"/>
            <a:ext cx="0" cy="15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1BA14F-475D-2D44-AB4B-5E43C0C58068}"/>
              </a:ext>
            </a:extLst>
          </p:cNvPr>
          <p:cNvSpPr txBox="1"/>
          <p:nvPr/>
        </p:nvSpPr>
        <p:spPr>
          <a:xfrm>
            <a:off x="6188173" y="6135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B050"/>
                </a:solidFill>
              </a:rPr>
              <a:t>8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151228-B440-A243-879B-E111299BD34A}"/>
              </a:ext>
            </a:extLst>
          </p:cNvPr>
          <p:cNvCxnSpPr/>
          <p:nvPr/>
        </p:nvCxnSpPr>
        <p:spPr>
          <a:xfrm flipV="1">
            <a:off x="6339016" y="3428999"/>
            <a:ext cx="0" cy="268266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21D8B1-CE94-7F4B-A64B-14955E8935CA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987485" y="3429000"/>
            <a:ext cx="1380900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1AA0256-8673-4C42-916F-1D72DFB46131}"/>
              </a:ext>
            </a:extLst>
          </p:cNvPr>
          <p:cNvSpPr/>
          <p:nvPr/>
        </p:nvSpPr>
        <p:spPr>
          <a:xfrm>
            <a:off x="4779056" y="3234599"/>
            <a:ext cx="388800" cy="3888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009B1-8785-9244-8233-5E4624F20CD1}"/>
              </a:ext>
            </a:extLst>
          </p:cNvPr>
          <p:cNvSpPr txBox="1"/>
          <p:nvPr/>
        </p:nvSpPr>
        <p:spPr>
          <a:xfrm>
            <a:off x="4836641" y="61324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777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20" grpId="0"/>
      <p:bldP spid="22" grpId="0"/>
      <p:bldP spid="25" grpId="0"/>
      <p:bldP spid="33" grpId="0"/>
      <p:bldP spid="43" grpId="0" animBg="1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F66E56-7783-2B44-A1C1-6075FAF8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36" y="3429000"/>
            <a:ext cx="3388497" cy="274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/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blipFill>
                <a:blip r:embed="rId4"/>
                <a:stretch>
                  <a:fillRect l="-3659" t="-1786"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/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QA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/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QA" sz="2400" dirty="0"/>
                  <a:t>ssume a labeled example (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QA" sz="2400" dirty="0"/>
                  <a:t>, y):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blipFill>
                <a:blip r:embed="rId6"/>
                <a:stretch>
                  <a:fillRect l="-2360" t="-8108" r="-1180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/>
              <p:nvPr/>
            </p:nvSpPr>
            <p:spPr>
              <a:xfrm>
                <a:off x="7582496" y="3840936"/>
                <a:ext cx="421448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</a:t>
                </a:r>
                <a:r>
                  <a:rPr lang="en-QA" sz="2400" dirty="0"/>
                  <a:t>f y = </a:t>
                </a:r>
                <a:r>
                  <a:rPr lang="en-QA" sz="2400" b="1" dirty="0"/>
                  <a:t>0</a:t>
                </a:r>
                <a:r>
                  <a:rPr lang="en-QA" sz="2400" dirty="0"/>
                  <a:t>, we want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≈0</m:t>
                    </m:r>
                  </m:oMath>
                </a14:m>
                <a:r>
                  <a:rPr lang="en-QA" sz="2400" dirty="0"/>
                  <a:t> (i.e., </a:t>
                </a:r>
                <a:br>
                  <a:rPr lang="en-QA" sz="2400" dirty="0"/>
                </a:br>
                <a:r>
                  <a:rPr lang="en-QA" sz="2400" dirty="0"/>
                  <a:t>we want a correct prediction)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840936"/>
                <a:ext cx="4214487" cy="830997"/>
              </a:xfrm>
              <a:prstGeom prst="rect">
                <a:avLst/>
              </a:prstGeom>
              <a:blipFill>
                <a:blip r:embed="rId7"/>
                <a:stretch>
                  <a:fillRect l="-2410" t="-4545" r="-1506" b="-151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/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For this to happen,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QA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QA" sz="24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blipFill>
                <a:blip r:embed="rId8"/>
                <a:stretch>
                  <a:fillRect l="-2941" t="-7895" b="-2894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F15CA1-D145-094A-BAD6-C425B96858E2}"/>
              </a:ext>
            </a:extLst>
          </p:cNvPr>
          <p:cNvCxnSpPr/>
          <p:nvPr/>
        </p:nvCxnSpPr>
        <p:spPr>
          <a:xfrm>
            <a:off x="3293236" y="6176963"/>
            <a:ext cx="35153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/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Q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7B3CEF6-2232-C442-A162-0476CC120A07}"/>
              </a:ext>
            </a:extLst>
          </p:cNvPr>
          <p:cNvSpPr txBox="1"/>
          <p:nvPr/>
        </p:nvSpPr>
        <p:spPr>
          <a:xfrm>
            <a:off x="4836641" y="61324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687A99-CA7C-1E4C-BEEB-9E033A11B920}"/>
              </a:ext>
            </a:extLst>
          </p:cNvPr>
          <p:cNvCxnSpPr>
            <a:cxnSpLocks/>
          </p:cNvCxnSpPr>
          <p:nvPr/>
        </p:nvCxnSpPr>
        <p:spPr>
          <a:xfrm flipV="1">
            <a:off x="3626041" y="6095357"/>
            <a:ext cx="0" cy="15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1BA14F-475D-2D44-AB4B-5E43C0C58068}"/>
              </a:ext>
            </a:extLst>
          </p:cNvPr>
          <p:cNvSpPr txBox="1"/>
          <p:nvPr/>
        </p:nvSpPr>
        <p:spPr>
          <a:xfrm>
            <a:off x="3423014" y="614385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B050"/>
                </a:solidFill>
              </a:rPr>
              <a:t>-8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B92442-CB6C-FD42-BDA8-BCCFCA72434F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626041" y="6176963"/>
            <a:ext cx="1361444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4327444-6030-CA43-AAB8-D90CA6E0A025}"/>
              </a:ext>
            </a:extLst>
          </p:cNvPr>
          <p:cNvSpPr/>
          <p:nvPr/>
        </p:nvSpPr>
        <p:spPr>
          <a:xfrm>
            <a:off x="4793084" y="6058132"/>
            <a:ext cx="388800" cy="3888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5945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3" grpId="0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A9BAA5-6E23-3744-864E-273A5D0CEC96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FC87FD-388C-AE43-81EB-A377BF33011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/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/>
              <p:nvPr/>
            </p:nvSpPr>
            <p:spPr>
              <a:xfrm>
                <a:off x="9053454" y="4180820"/>
                <a:ext cx="6736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454" y="4180820"/>
                <a:ext cx="673646" cy="430887"/>
              </a:xfrm>
              <a:prstGeom prst="rect">
                <a:avLst/>
              </a:prstGeom>
              <a:blipFill>
                <a:blip r:embed="rId6"/>
                <a:stretch>
                  <a:fillRect l="-7273" r="-10909" b="-285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16E928-118E-E44A-8486-CCD47FB2FA0E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16E928-118E-E44A-8486-CCD47FB2FA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7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2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b="1" dirty="0"/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A9BAA5-6E23-3744-864E-273A5D0CEC96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FC87FD-388C-AE43-81EB-A377BF33011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/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/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[0,1]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blipFill>
                <a:blip r:embed="rId6"/>
                <a:stretch>
                  <a:fillRect l="-4444" t="-2857" r="-11111" b="-3142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ket 2">
            <a:extLst>
              <a:ext uri="{FF2B5EF4-FFF2-40B4-BE49-F238E27FC236}">
                <a16:creationId xmlns:a16="http://schemas.microsoft.com/office/drawing/2014/main" id="{16DA2D3B-34BA-634D-BB86-4E94759BB4EA}"/>
              </a:ext>
            </a:extLst>
          </p:cNvPr>
          <p:cNvSpPr/>
          <p:nvPr/>
        </p:nvSpPr>
        <p:spPr>
          <a:xfrm rot="5400000">
            <a:off x="6156857" y="4373738"/>
            <a:ext cx="46165" cy="522108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0CE8B81-1A8D-2C45-A399-A18057668E8B}"/>
              </a:ext>
            </a:extLst>
          </p:cNvPr>
          <p:cNvCxnSpPr>
            <a:cxnSpLocks/>
            <a:stCxn id="3" idx="2"/>
            <a:endCxn id="32" idx="0"/>
          </p:cNvCxnSpPr>
          <p:nvPr/>
        </p:nvCxnSpPr>
        <p:spPr>
          <a:xfrm rot="16200000" flipH="1">
            <a:off x="5622464" y="5215350"/>
            <a:ext cx="1274029" cy="159079"/>
          </a:xfrm>
          <a:prstGeom prst="curvedConnector3">
            <a:avLst>
              <a:gd name="adj1" fmla="val 29587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/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QA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7033F6-0B7A-BC42-A5DE-599E90C548AC}"/>
                  </a:ext>
                </a:extLst>
              </p:cNvPr>
              <p:cNvSpPr/>
              <p:nvPr/>
            </p:nvSpPr>
            <p:spPr>
              <a:xfrm>
                <a:off x="7156900" y="4813071"/>
                <a:ext cx="484151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W</a:t>
                </a:r>
                <a:r>
                  <a:rPr lang="en-QA" sz="2400" dirty="0"/>
                  <a:t>e can now apply </a:t>
                </a:r>
                <a:r>
                  <a:rPr lang="en-QA" sz="2400" i="1" dirty="0"/>
                  <a:t>thresholding</a:t>
                </a:r>
                <a:r>
                  <a:rPr lang="en-QA" sz="2400" dirty="0"/>
                  <a:t>, </a:t>
                </a:r>
                <a:br>
                  <a:rPr lang="en-QA" sz="2400" dirty="0"/>
                </a:br>
                <a:r>
                  <a:rPr lang="en-QA" sz="2400" dirty="0"/>
                  <a:t>for instance,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dirty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sz="24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QA" sz="2400" dirty="0"/>
                  <a:t> &lt; 0.5, predict 0; otherwise, predict 1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7033F6-0B7A-BC42-A5DE-599E90C54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900" y="4813071"/>
                <a:ext cx="4841511" cy="1200329"/>
              </a:xfrm>
              <a:prstGeom prst="rect">
                <a:avLst/>
              </a:prstGeom>
              <a:blipFill>
                <a:blip r:embed="rId8"/>
                <a:stretch>
                  <a:fillRect l="-2094" t="-5263" r="-2094" b="-105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ket 5">
            <a:extLst>
              <a:ext uri="{FF2B5EF4-FFF2-40B4-BE49-F238E27FC236}">
                <a16:creationId xmlns:a16="http://schemas.microsoft.com/office/drawing/2014/main" id="{FF0680E5-2485-F946-94D0-A7CE81DC3214}"/>
              </a:ext>
            </a:extLst>
          </p:cNvPr>
          <p:cNvSpPr/>
          <p:nvPr/>
        </p:nvSpPr>
        <p:spPr>
          <a:xfrm rot="5400000" flipV="1">
            <a:off x="8424805" y="4218797"/>
            <a:ext cx="116221" cy="902046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633DF6-29B5-F141-8E05-5E69DA5F70A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482916" y="4727931"/>
            <a:ext cx="451023" cy="11622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81D4B5-FB95-2246-91DD-AE8D5AC0BAD9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81D4B5-FB95-2246-91DD-AE8D5AC0BA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9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5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4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b="1" dirty="0"/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A9BAA5-6E23-3744-864E-273A5D0CEC96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FC87FD-388C-AE43-81EB-A377BF33011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/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/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[0,1]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blipFill>
                <a:blip r:embed="rId6"/>
                <a:stretch>
                  <a:fillRect l="-4444" t="-2857" r="-11111" b="-3142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ket 2">
            <a:extLst>
              <a:ext uri="{FF2B5EF4-FFF2-40B4-BE49-F238E27FC236}">
                <a16:creationId xmlns:a16="http://schemas.microsoft.com/office/drawing/2014/main" id="{16DA2D3B-34BA-634D-BB86-4E94759BB4EA}"/>
              </a:ext>
            </a:extLst>
          </p:cNvPr>
          <p:cNvSpPr/>
          <p:nvPr/>
        </p:nvSpPr>
        <p:spPr>
          <a:xfrm rot="5400000">
            <a:off x="6156857" y="4373738"/>
            <a:ext cx="46165" cy="522108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0CE8B81-1A8D-2C45-A399-A18057668E8B}"/>
              </a:ext>
            </a:extLst>
          </p:cNvPr>
          <p:cNvCxnSpPr>
            <a:cxnSpLocks/>
            <a:stCxn id="3" idx="2"/>
            <a:endCxn id="32" idx="0"/>
          </p:cNvCxnSpPr>
          <p:nvPr/>
        </p:nvCxnSpPr>
        <p:spPr>
          <a:xfrm rot="16200000" flipH="1">
            <a:off x="5622464" y="5215350"/>
            <a:ext cx="1274029" cy="159079"/>
          </a:xfrm>
          <a:prstGeom prst="curvedConnector3">
            <a:avLst>
              <a:gd name="adj1" fmla="val 29587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/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QA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B7033F6-0B7A-BC42-A5DE-599E90C548AC}"/>
              </a:ext>
            </a:extLst>
          </p:cNvPr>
          <p:cNvSpPr/>
          <p:nvPr/>
        </p:nvSpPr>
        <p:spPr>
          <a:xfrm>
            <a:off x="7156900" y="4813071"/>
            <a:ext cx="48415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QA" sz="2400" dirty="0"/>
              <a:t>This makes it a </a:t>
            </a:r>
            <a:r>
              <a:rPr lang="en-QA" sz="2400" i="1" dirty="0">
                <a:solidFill>
                  <a:srgbClr val="00B0F0"/>
                </a:solidFill>
              </a:rPr>
              <a:t>classification problem </a:t>
            </a:r>
            <a:r>
              <a:rPr lang="en-QA" sz="2400" dirty="0"/>
              <a:t>(i.e., NOT a regression problem anymore) since the output is a discrete one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FF0680E5-2485-F946-94D0-A7CE81DC3214}"/>
              </a:ext>
            </a:extLst>
          </p:cNvPr>
          <p:cNvSpPr/>
          <p:nvPr/>
        </p:nvSpPr>
        <p:spPr>
          <a:xfrm rot="5400000">
            <a:off x="9733436" y="4378252"/>
            <a:ext cx="70054" cy="629301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633DF6-29B5-F141-8E05-5E69DA5F70A0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flipH="1">
            <a:off x="9577656" y="4727930"/>
            <a:ext cx="190807" cy="8514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1A43EB-8531-014E-8179-686828308005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1A43EB-8531-014E-8179-686828308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8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378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Towards Logistic Regression...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Logistic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1034648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Classification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46539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372048" y="3230880"/>
            <a:ext cx="3620320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5991324" y="3230880"/>
            <a:ext cx="10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7516083" y="5503858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8273200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5992368" y="3230880"/>
            <a:ext cx="3618232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82A386F-0BEF-3240-B55D-A7F4F9E36B69}"/>
              </a:ext>
            </a:extLst>
          </p:cNvPr>
          <p:cNvSpPr/>
          <p:nvPr/>
        </p:nvSpPr>
        <p:spPr>
          <a:xfrm rot="5400000">
            <a:off x="7744019" y="2119095"/>
            <a:ext cx="113883" cy="6294076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3FAE5-0466-9C43-B96D-E67007D27B37}"/>
              </a:ext>
            </a:extLst>
          </p:cNvPr>
          <p:cNvSpPr txBox="1"/>
          <p:nvPr/>
        </p:nvSpPr>
        <p:spPr>
          <a:xfrm>
            <a:off x="5901369" y="6210184"/>
            <a:ext cx="387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Next Lecture (</a:t>
            </a:r>
            <a:r>
              <a:rPr lang="en-QA" sz="2400" i="1" dirty="0"/>
              <a:t>after</a:t>
            </a:r>
            <a:r>
              <a:rPr lang="en-QA" sz="2400" dirty="0"/>
              <a:t> Midterm)</a:t>
            </a:r>
          </a:p>
        </p:txBody>
      </p:sp>
    </p:spTree>
    <p:extLst>
      <p:ext uri="{BB962C8B-B14F-4D97-AF65-F5344CB8AC3E}">
        <p14:creationId xmlns:p14="http://schemas.microsoft.com/office/powerpoint/2010/main" val="12411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Average Speed vs. 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5838842" y="4131040"/>
            <a:ext cx="5266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But, this </a:t>
            </a:r>
            <a:r>
              <a:rPr lang="en-QA" sz="2400" b="1" i="1" dirty="0">
                <a:solidFill>
                  <a:srgbClr val="00B0F0"/>
                </a:solidFill>
              </a:rPr>
              <a:t>average speed </a:t>
            </a:r>
            <a:r>
              <a:rPr lang="en-QA" sz="2400" dirty="0"/>
              <a:t>is different than </a:t>
            </a:r>
          </a:p>
          <a:p>
            <a:r>
              <a:rPr lang="en-US" sz="2400" b="1" i="1" dirty="0">
                <a:solidFill>
                  <a:srgbClr val="92D050"/>
                </a:solidFill>
              </a:rPr>
              <a:t>i</a:t>
            </a:r>
            <a:r>
              <a:rPr lang="en-QA" sz="2400" b="1" i="1" dirty="0">
                <a:solidFill>
                  <a:srgbClr val="92D050"/>
                </a:solidFill>
              </a:rPr>
              <a:t>nstantenous speed!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2E1B0-800A-3348-94A2-2F4B8F39641F}"/>
              </a:ext>
            </a:extLst>
          </p:cNvPr>
          <p:cNvSpPr txBox="1"/>
          <p:nvPr/>
        </p:nvSpPr>
        <p:spPr>
          <a:xfrm>
            <a:off x="5838842" y="5066042"/>
            <a:ext cx="5964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Bolt will not instantly go 100m in 9.58s, but </a:t>
            </a:r>
            <a:br>
              <a:rPr lang="en-QA" sz="2400" dirty="0"/>
            </a:br>
            <a:r>
              <a:rPr lang="en-QA" sz="2400" dirty="0"/>
              <a:t>rather start off </a:t>
            </a:r>
            <a:r>
              <a:rPr lang="en-US" sz="2400" dirty="0"/>
              <a:t>a</a:t>
            </a:r>
            <a:r>
              <a:rPr lang="en-QA" sz="2400" dirty="0"/>
              <a:t> little slower, then accelerate, </a:t>
            </a:r>
            <a:br>
              <a:rPr lang="en-QA" sz="2400" dirty="0"/>
            </a:br>
            <a:r>
              <a:rPr lang="en-QA" sz="2400" dirty="0"/>
              <a:t>then decelerate a little towards the end 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Average Speed vs. 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5867316" y="5069084"/>
            <a:ext cx="6156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This way,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Δy</a:t>
            </a:r>
            <a:r>
              <a:rPr lang="en-GB" sz="2400" dirty="0"/>
              <a:t>/</a:t>
            </a:r>
            <a:r>
              <a:rPr lang="en-GB" sz="2400" b="1" dirty="0" err="1">
                <a:solidFill>
                  <a:schemeClr val="accent2"/>
                </a:solidFill>
              </a:rPr>
              <a:t>Δx</a:t>
            </a:r>
            <a:r>
              <a:rPr lang="en-GB" sz="2400" dirty="0"/>
              <a:t> != </a:t>
            </a:r>
            <a:r>
              <a:rPr lang="en-GB" sz="2400" b="1" dirty="0" err="1">
                <a:solidFill>
                  <a:srgbClr val="0070C0"/>
                </a:solidFill>
              </a:rPr>
              <a:t>Δy</a:t>
            </a:r>
            <a:r>
              <a:rPr lang="en-GB" sz="2400" dirty="0"/>
              <a:t>/</a:t>
            </a:r>
            <a:r>
              <a:rPr lang="en-GB" sz="2400" b="1" dirty="0" err="1">
                <a:solidFill>
                  <a:srgbClr val="0070C0"/>
                </a:solidFill>
              </a:rPr>
              <a:t>Δx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(</a:t>
            </a:r>
            <a:r>
              <a:rPr lang="en-GB" sz="2400" i="1" dirty="0"/>
              <a:t>this is opposite to </a:t>
            </a:r>
            <a:br>
              <a:rPr lang="en-GB" sz="2400" i="1" dirty="0"/>
            </a:br>
            <a:r>
              <a:rPr lang="en-GB" sz="2400" i="1" dirty="0"/>
              <a:t>having a line whereby it does not matter which </a:t>
            </a:r>
            <a:br>
              <a:rPr lang="en-GB" sz="2400" i="1" dirty="0"/>
            </a:br>
            <a:r>
              <a:rPr lang="en-GB" sz="2400" i="1" dirty="0"/>
              <a:t>two points to take on it since the slope will be </a:t>
            </a:r>
            <a:br>
              <a:rPr lang="en-GB" sz="2400" i="1" dirty="0"/>
            </a:br>
            <a:r>
              <a:rPr lang="en-GB" sz="2400" i="1" dirty="0"/>
              <a:t>always the same</a:t>
            </a:r>
            <a:r>
              <a:rPr lang="en-GB" sz="2400" dirty="0"/>
              <a:t>) </a:t>
            </a:r>
            <a:endParaRPr lang="en-QA" sz="2400" b="1" i="1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AD8AE-79D9-0C4E-9521-0B0C340C2B72}"/>
              </a:ext>
            </a:extLst>
          </p:cNvPr>
          <p:cNvSpPr txBox="1"/>
          <p:nvPr/>
        </p:nvSpPr>
        <p:spPr>
          <a:xfrm>
            <a:off x="3712681" y="429717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5C5B84-4012-6745-9552-B60C566BE29D}"/>
              </a:ext>
            </a:extLst>
          </p:cNvPr>
          <p:cNvSpPr txBox="1"/>
          <p:nvPr/>
        </p:nvSpPr>
        <p:spPr>
          <a:xfrm>
            <a:off x="3383301" y="45436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Δx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EC86523B-90E4-624D-93B8-979DCFAB4FDE}"/>
              </a:ext>
            </a:extLst>
          </p:cNvPr>
          <p:cNvSpPr/>
          <p:nvPr/>
        </p:nvSpPr>
        <p:spPr>
          <a:xfrm>
            <a:off x="3361024" y="4507923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>
              <a:solidFill>
                <a:srgbClr val="7030A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B53C6B5-7C5B-0E42-B33D-06E0911F17AF}"/>
              </a:ext>
            </a:extLst>
          </p:cNvPr>
          <p:cNvSpPr/>
          <p:nvPr/>
        </p:nvSpPr>
        <p:spPr>
          <a:xfrm>
            <a:off x="3612280" y="4289616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>
              <a:solidFill>
                <a:srgbClr val="7030A0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4CEF36-BEC4-1241-B688-6C704B28D204}"/>
              </a:ext>
            </a:extLst>
          </p:cNvPr>
          <p:cNvCxnSpPr>
            <a:cxnSpLocks/>
          </p:cNvCxnSpPr>
          <p:nvPr/>
        </p:nvCxnSpPr>
        <p:spPr>
          <a:xfrm>
            <a:off x="3668080" y="4351399"/>
            <a:ext cx="0" cy="2183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22F9DA58-1673-6A4A-A799-AEA5299DC967}"/>
              </a:ext>
            </a:extLst>
          </p:cNvPr>
          <p:cNvCxnSpPr>
            <a:cxnSpLocks/>
          </p:cNvCxnSpPr>
          <p:nvPr/>
        </p:nvCxnSpPr>
        <p:spPr>
          <a:xfrm flipH="1">
            <a:off x="3446294" y="4567415"/>
            <a:ext cx="2217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Straight Connector 4099">
            <a:extLst>
              <a:ext uri="{FF2B5EF4-FFF2-40B4-BE49-F238E27FC236}">
                <a16:creationId xmlns:a16="http://schemas.microsoft.com/office/drawing/2014/main" id="{7FA47A8F-AF94-C34D-818D-389176A1A320}"/>
              </a:ext>
            </a:extLst>
          </p:cNvPr>
          <p:cNvCxnSpPr>
            <a:cxnSpLocks/>
          </p:cNvCxnSpPr>
          <p:nvPr/>
        </p:nvCxnSpPr>
        <p:spPr>
          <a:xfrm flipH="1">
            <a:off x="3402081" y="4342973"/>
            <a:ext cx="251256" cy="2183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18A32043-2118-8847-BF00-476F3B08C3BA}"/>
              </a:ext>
            </a:extLst>
          </p:cNvPr>
          <p:cNvSpPr/>
          <p:nvPr/>
        </p:nvSpPr>
        <p:spPr>
          <a:xfrm>
            <a:off x="2539878" y="5810766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021D08-2DC9-6B42-93D7-2B28AEC020ED}"/>
              </a:ext>
            </a:extLst>
          </p:cNvPr>
          <p:cNvSpPr/>
          <p:nvPr/>
        </p:nvSpPr>
        <p:spPr>
          <a:xfrm>
            <a:off x="3171552" y="4911573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84D8D43-82E6-144A-AD8F-74C34BEA7660}"/>
              </a:ext>
            </a:extLst>
          </p:cNvPr>
          <p:cNvCxnSpPr>
            <a:cxnSpLocks/>
          </p:cNvCxnSpPr>
          <p:nvPr/>
        </p:nvCxnSpPr>
        <p:spPr>
          <a:xfrm>
            <a:off x="3210858" y="4988646"/>
            <a:ext cx="0" cy="88962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92024B-1B75-E648-9FAF-A1435BF63055}"/>
              </a:ext>
            </a:extLst>
          </p:cNvPr>
          <p:cNvCxnSpPr>
            <a:cxnSpLocks/>
          </p:cNvCxnSpPr>
          <p:nvPr/>
        </p:nvCxnSpPr>
        <p:spPr>
          <a:xfrm flipH="1">
            <a:off x="2613595" y="5878269"/>
            <a:ext cx="61375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D65C20D-1AB1-524F-AE03-0DDC8228B754}"/>
              </a:ext>
            </a:extLst>
          </p:cNvPr>
          <p:cNvCxnSpPr>
            <a:cxnSpLocks/>
            <a:stCxn id="77" idx="3"/>
            <a:endCxn id="76" idx="7"/>
          </p:cNvCxnSpPr>
          <p:nvPr/>
        </p:nvCxnSpPr>
        <p:spPr>
          <a:xfrm flipH="1">
            <a:off x="2635135" y="5006498"/>
            <a:ext cx="552760" cy="8205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5F864B2-EC20-0943-8E84-57AD10E63F76}"/>
              </a:ext>
            </a:extLst>
          </p:cNvPr>
          <p:cNvSpPr txBox="1"/>
          <p:nvPr/>
        </p:nvSpPr>
        <p:spPr>
          <a:xfrm>
            <a:off x="3164937" y="533235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941965B-F6D7-014E-9DC0-B9276ADC4188}"/>
              </a:ext>
            </a:extLst>
          </p:cNvPr>
          <p:cNvSpPr txBox="1"/>
          <p:nvPr/>
        </p:nvSpPr>
        <p:spPr>
          <a:xfrm>
            <a:off x="2671600" y="59442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603ADD-B833-C44B-B921-B6319DB1EBA7}"/>
              </a:ext>
            </a:extLst>
          </p:cNvPr>
          <p:cNvSpPr txBox="1"/>
          <p:nvPr/>
        </p:nvSpPr>
        <p:spPr>
          <a:xfrm>
            <a:off x="5838842" y="4131040"/>
            <a:ext cx="5266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But, this </a:t>
            </a:r>
            <a:r>
              <a:rPr lang="en-QA" sz="2400" b="1" i="1" dirty="0">
                <a:solidFill>
                  <a:srgbClr val="00B0F0"/>
                </a:solidFill>
              </a:rPr>
              <a:t>average speed </a:t>
            </a:r>
            <a:r>
              <a:rPr lang="en-QA" sz="2400" dirty="0"/>
              <a:t>is different than </a:t>
            </a:r>
          </a:p>
          <a:p>
            <a:r>
              <a:rPr lang="en-US" sz="2400" b="1" i="1" dirty="0">
                <a:solidFill>
                  <a:srgbClr val="92D050"/>
                </a:solidFill>
              </a:rPr>
              <a:t>i</a:t>
            </a:r>
            <a:r>
              <a:rPr lang="en-QA" sz="2400" b="1" i="1" dirty="0">
                <a:solidFill>
                  <a:srgbClr val="92D050"/>
                </a:solidFill>
              </a:rPr>
              <a:t>nstantenous speed!</a:t>
            </a:r>
          </a:p>
        </p:txBody>
      </p:sp>
    </p:spTree>
    <p:extLst>
      <p:ext uri="{BB962C8B-B14F-4D97-AF65-F5344CB8AC3E}">
        <p14:creationId xmlns:p14="http://schemas.microsoft.com/office/powerpoint/2010/main" val="330974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Average Speed vs. 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60837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Consequently, at any given moment in time, a </a:t>
            </a:r>
            <a:br>
              <a:rPr lang="en-GB" sz="2400" dirty="0"/>
            </a:br>
            <a:r>
              <a:rPr lang="en-GB" sz="2400" dirty="0"/>
              <a:t>slope on the </a:t>
            </a:r>
            <a:r>
              <a:rPr lang="en-GB" sz="2400" dirty="0">
                <a:solidFill>
                  <a:srgbClr val="92D050"/>
                </a:solidFill>
              </a:rPr>
              <a:t>green function </a:t>
            </a:r>
            <a:r>
              <a:rPr lang="en-GB" sz="2400" dirty="0"/>
              <a:t>(e.g., </a:t>
            </a:r>
            <a:r>
              <a:rPr lang="en-QA" sz="2400" b="1" dirty="0">
                <a:solidFill>
                  <a:srgbClr val="0070C0"/>
                </a:solidFill>
              </a:rPr>
              <a:t>Δy</a:t>
            </a:r>
            <a:r>
              <a:rPr lang="en-QA" sz="2400" dirty="0"/>
              <a:t>/</a:t>
            </a:r>
            <a:r>
              <a:rPr lang="en-QA" sz="2400" b="1" dirty="0">
                <a:solidFill>
                  <a:srgbClr val="0070C0"/>
                </a:solidFill>
              </a:rPr>
              <a:t>Δx</a:t>
            </a:r>
            <a:r>
              <a:rPr lang="en-QA" sz="2400" dirty="0">
                <a:solidFill>
                  <a:srgbClr val="FF0000"/>
                </a:solidFill>
              </a:rPr>
              <a:t> </a:t>
            </a:r>
            <a:r>
              <a:rPr lang="en-QA" sz="2400" dirty="0"/>
              <a:t>or</a:t>
            </a:r>
            <a:r>
              <a:rPr lang="en-QA" sz="2400" dirty="0">
                <a:solidFill>
                  <a:srgbClr val="FF0000"/>
                </a:solidFill>
              </a:rPr>
              <a:t> </a:t>
            </a:r>
            <a:br>
              <a:rPr lang="en-QA" sz="2400" dirty="0">
                <a:solidFill>
                  <a:srgbClr val="FF0000"/>
                </a:solidFill>
              </a:rPr>
            </a:br>
            <a:r>
              <a:rPr lang="en-QA" sz="2400" b="1" dirty="0">
                <a:solidFill>
                  <a:schemeClr val="accent2"/>
                </a:solidFill>
              </a:rPr>
              <a:t>Δy</a:t>
            </a:r>
            <a:r>
              <a:rPr lang="en-QA" sz="2400" dirty="0"/>
              <a:t>/</a:t>
            </a:r>
            <a:r>
              <a:rPr lang="en-QA" sz="2400" b="1" dirty="0">
                <a:solidFill>
                  <a:schemeClr val="accent2"/>
                </a:solidFill>
              </a:rPr>
              <a:t>Δx</a:t>
            </a:r>
            <a:r>
              <a:rPr lang="en-QA" sz="2400" dirty="0"/>
              <a:t>)</a:t>
            </a:r>
            <a:r>
              <a:rPr lang="en-QA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will be different than the </a:t>
            </a:r>
            <a:r>
              <a:rPr lang="en-GB" sz="2400" i="1" dirty="0"/>
              <a:t>average slope </a:t>
            </a:r>
            <a:br>
              <a:rPr lang="en-GB" sz="2400" i="1" dirty="0"/>
            </a:br>
            <a:r>
              <a:rPr lang="en-QA" sz="2400" dirty="0"/>
              <a:t>on the </a:t>
            </a:r>
            <a:r>
              <a:rPr lang="en-QA" sz="2400" dirty="0">
                <a:solidFill>
                  <a:srgbClr val="00B0F0"/>
                </a:solidFill>
              </a:rPr>
              <a:t>blue line </a:t>
            </a:r>
            <a:r>
              <a:rPr lang="en-GB" sz="2400" dirty="0"/>
              <a:t>(i.e., </a:t>
            </a:r>
            <a:r>
              <a:rPr lang="en-QA" sz="2400" b="1" dirty="0">
                <a:solidFill>
                  <a:srgbClr val="FF0000"/>
                </a:solidFill>
              </a:rPr>
              <a:t>Δy</a:t>
            </a:r>
            <a:r>
              <a:rPr lang="en-QA" sz="2400" dirty="0"/>
              <a:t>/</a:t>
            </a:r>
            <a:r>
              <a:rPr lang="en-QA" sz="2400" b="1" dirty="0">
                <a:solidFill>
                  <a:srgbClr val="FF0000"/>
                </a:solidFill>
              </a:rPr>
              <a:t>Δx</a:t>
            </a:r>
            <a:r>
              <a:rPr lang="en-QA" sz="2400" dirty="0"/>
              <a:t>)</a:t>
            </a:r>
            <a:endParaRPr lang="en-QA" sz="2400" dirty="0">
              <a:solidFill>
                <a:srgbClr val="00B0F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AD8AE-79D9-0C4E-9521-0B0C340C2B72}"/>
              </a:ext>
            </a:extLst>
          </p:cNvPr>
          <p:cNvSpPr txBox="1"/>
          <p:nvPr/>
        </p:nvSpPr>
        <p:spPr>
          <a:xfrm>
            <a:off x="3712681" y="429717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5C5B84-4012-6745-9552-B60C566BE29D}"/>
              </a:ext>
            </a:extLst>
          </p:cNvPr>
          <p:cNvSpPr txBox="1"/>
          <p:nvPr/>
        </p:nvSpPr>
        <p:spPr>
          <a:xfrm>
            <a:off x="3383301" y="45436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Δx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EC86523B-90E4-624D-93B8-979DCFAB4FDE}"/>
              </a:ext>
            </a:extLst>
          </p:cNvPr>
          <p:cNvSpPr/>
          <p:nvPr/>
        </p:nvSpPr>
        <p:spPr>
          <a:xfrm>
            <a:off x="3361024" y="4507923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B53C6B5-7C5B-0E42-B33D-06E0911F17AF}"/>
              </a:ext>
            </a:extLst>
          </p:cNvPr>
          <p:cNvSpPr/>
          <p:nvPr/>
        </p:nvSpPr>
        <p:spPr>
          <a:xfrm>
            <a:off x="3612280" y="4289616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4CEF36-BEC4-1241-B688-6C704B28D204}"/>
              </a:ext>
            </a:extLst>
          </p:cNvPr>
          <p:cNvCxnSpPr>
            <a:cxnSpLocks/>
          </p:cNvCxnSpPr>
          <p:nvPr/>
        </p:nvCxnSpPr>
        <p:spPr>
          <a:xfrm>
            <a:off x="3668080" y="4351399"/>
            <a:ext cx="0" cy="2183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22F9DA58-1673-6A4A-A799-AEA5299DC967}"/>
              </a:ext>
            </a:extLst>
          </p:cNvPr>
          <p:cNvCxnSpPr>
            <a:cxnSpLocks/>
          </p:cNvCxnSpPr>
          <p:nvPr/>
        </p:nvCxnSpPr>
        <p:spPr>
          <a:xfrm flipH="1">
            <a:off x="3446294" y="4567415"/>
            <a:ext cx="2217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Straight Connector 4099">
            <a:extLst>
              <a:ext uri="{FF2B5EF4-FFF2-40B4-BE49-F238E27FC236}">
                <a16:creationId xmlns:a16="http://schemas.microsoft.com/office/drawing/2014/main" id="{7FA47A8F-AF94-C34D-818D-389176A1A320}"/>
              </a:ext>
            </a:extLst>
          </p:cNvPr>
          <p:cNvCxnSpPr>
            <a:cxnSpLocks/>
          </p:cNvCxnSpPr>
          <p:nvPr/>
        </p:nvCxnSpPr>
        <p:spPr>
          <a:xfrm flipH="1">
            <a:off x="3402081" y="4342973"/>
            <a:ext cx="251256" cy="2183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18A32043-2118-8847-BF00-476F3B08C3BA}"/>
              </a:ext>
            </a:extLst>
          </p:cNvPr>
          <p:cNvSpPr/>
          <p:nvPr/>
        </p:nvSpPr>
        <p:spPr>
          <a:xfrm>
            <a:off x="2539878" y="5810766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021D08-2DC9-6B42-93D7-2B28AEC020ED}"/>
              </a:ext>
            </a:extLst>
          </p:cNvPr>
          <p:cNvSpPr/>
          <p:nvPr/>
        </p:nvSpPr>
        <p:spPr>
          <a:xfrm>
            <a:off x="3171552" y="4911573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84D8D43-82E6-144A-AD8F-74C34BEA7660}"/>
              </a:ext>
            </a:extLst>
          </p:cNvPr>
          <p:cNvCxnSpPr>
            <a:cxnSpLocks/>
          </p:cNvCxnSpPr>
          <p:nvPr/>
        </p:nvCxnSpPr>
        <p:spPr>
          <a:xfrm>
            <a:off x="3210858" y="4988646"/>
            <a:ext cx="0" cy="88962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92024B-1B75-E648-9FAF-A1435BF63055}"/>
              </a:ext>
            </a:extLst>
          </p:cNvPr>
          <p:cNvCxnSpPr>
            <a:cxnSpLocks/>
          </p:cNvCxnSpPr>
          <p:nvPr/>
        </p:nvCxnSpPr>
        <p:spPr>
          <a:xfrm flipH="1">
            <a:off x="2613595" y="5878269"/>
            <a:ext cx="61375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D65C20D-1AB1-524F-AE03-0DDC8228B754}"/>
              </a:ext>
            </a:extLst>
          </p:cNvPr>
          <p:cNvCxnSpPr>
            <a:cxnSpLocks/>
            <a:stCxn id="77" idx="3"/>
            <a:endCxn id="76" idx="7"/>
          </p:cNvCxnSpPr>
          <p:nvPr/>
        </p:nvCxnSpPr>
        <p:spPr>
          <a:xfrm flipH="1">
            <a:off x="2635135" y="5006498"/>
            <a:ext cx="552760" cy="8205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5F864B2-EC20-0943-8E84-57AD10E63F76}"/>
              </a:ext>
            </a:extLst>
          </p:cNvPr>
          <p:cNvSpPr txBox="1"/>
          <p:nvPr/>
        </p:nvSpPr>
        <p:spPr>
          <a:xfrm>
            <a:off x="3164937" y="533235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941965B-F6D7-014E-9DC0-B9276ADC4188}"/>
              </a:ext>
            </a:extLst>
          </p:cNvPr>
          <p:cNvSpPr txBox="1"/>
          <p:nvPr/>
        </p:nvSpPr>
        <p:spPr>
          <a:xfrm>
            <a:off x="2671600" y="59442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58CCFE-C9B1-3041-BD9E-A03B42FF9EEB}"/>
              </a:ext>
            </a:extLst>
          </p:cNvPr>
          <p:cNvCxnSpPr/>
          <p:nvPr/>
        </p:nvCxnSpPr>
        <p:spPr>
          <a:xfrm>
            <a:off x="2019600" y="5949779"/>
            <a:ext cx="23670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4CAE97-F16F-0343-A515-FD4C24E79FDC}"/>
              </a:ext>
            </a:extLst>
          </p:cNvPr>
          <p:cNvCxnSpPr/>
          <p:nvPr/>
        </p:nvCxnSpPr>
        <p:spPr>
          <a:xfrm>
            <a:off x="4386646" y="4112505"/>
            <a:ext cx="0" cy="180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50F7B5-DF58-F14D-9514-4CA75E40D85D}"/>
              </a:ext>
            </a:extLst>
          </p:cNvPr>
          <p:cNvCxnSpPr>
            <a:cxnSpLocks/>
          </p:cNvCxnSpPr>
          <p:nvPr/>
        </p:nvCxnSpPr>
        <p:spPr>
          <a:xfrm flipH="1">
            <a:off x="1989438" y="4112505"/>
            <a:ext cx="2397208" cy="187434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74A9038-1B90-054F-B40F-9B5086E1DD1E}"/>
              </a:ext>
            </a:extLst>
          </p:cNvPr>
          <p:cNvSpPr/>
          <p:nvPr/>
        </p:nvSpPr>
        <p:spPr>
          <a:xfrm>
            <a:off x="4324861" y="4075435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D3BA36-7A7B-3746-ACD8-D9371D1ECB2D}"/>
              </a:ext>
            </a:extLst>
          </p:cNvPr>
          <p:cNvSpPr/>
          <p:nvPr/>
        </p:nvSpPr>
        <p:spPr>
          <a:xfrm>
            <a:off x="1931752" y="5945438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F03117-C9E9-574A-96F9-E14133B8483D}"/>
              </a:ext>
            </a:extLst>
          </p:cNvPr>
          <p:cNvSpPr txBox="1"/>
          <p:nvPr/>
        </p:nvSpPr>
        <p:spPr>
          <a:xfrm>
            <a:off x="3692973" y="599985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E01507-0406-C948-8286-2B3520332486}"/>
              </a:ext>
            </a:extLst>
          </p:cNvPr>
          <p:cNvSpPr txBox="1"/>
          <p:nvPr/>
        </p:nvSpPr>
        <p:spPr>
          <a:xfrm>
            <a:off x="4430088" y="49020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Δy</a:t>
            </a:r>
          </a:p>
        </p:txBody>
      </p:sp>
    </p:spTree>
    <p:extLst>
      <p:ext uri="{BB962C8B-B14F-4D97-AF65-F5344CB8AC3E}">
        <p14:creationId xmlns:p14="http://schemas.microsoft.com/office/powerpoint/2010/main" val="236285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4441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So, what is Bolt’s instantaneous </a:t>
            </a:r>
            <a:br>
              <a:rPr lang="en-GB" sz="2400" b="1" dirty="0"/>
            </a:br>
            <a:r>
              <a:rPr lang="en-GB" sz="2400" b="1" dirty="0"/>
              <a:t>(i.e., NOT average) speed?</a:t>
            </a:r>
            <a:endParaRPr lang="en-QA" sz="2400" b="1" dirty="0">
              <a:solidFill>
                <a:srgbClr val="00B0F0"/>
              </a:solidFill>
            </a:endParaRP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25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261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We can compute the slope around the </a:t>
            </a:r>
            <a:br>
              <a:rPr lang="en-GB" sz="2400" dirty="0"/>
            </a:br>
            <a:r>
              <a:rPr lang="en-GB" sz="2400" dirty="0"/>
              <a:t>steepest point if we are interested about</a:t>
            </a:r>
            <a:br>
              <a:rPr lang="en-GB" sz="2400" dirty="0"/>
            </a:br>
            <a:r>
              <a:rPr lang="en-GB" sz="2400" dirty="0"/>
              <a:t>the </a:t>
            </a:r>
            <a:r>
              <a:rPr lang="en-GB" sz="2400" i="1" dirty="0"/>
              <a:t>fastest</a:t>
            </a:r>
            <a:r>
              <a:rPr lang="en-GB" sz="2400" dirty="0"/>
              <a:t> instantaneous speed!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EBBDA62-E8C5-0B41-91D6-28D19D5B657F}"/>
              </a:ext>
            </a:extLst>
          </p:cNvPr>
          <p:cNvSpPr/>
          <p:nvPr/>
        </p:nvSpPr>
        <p:spPr>
          <a:xfrm>
            <a:off x="3239889" y="4667326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0D975A-8A5C-FD41-A33B-5394700E0AC1}"/>
              </a:ext>
            </a:extLst>
          </p:cNvPr>
          <p:cNvSpPr/>
          <p:nvPr/>
        </p:nvSpPr>
        <p:spPr>
          <a:xfrm>
            <a:off x="3145152" y="4881511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C8775-BAFC-C94F-AE6C-CDE443B4C9B9}"/>
              </a:ext>
            </a:extLst>
          </p:cNvPr>
          <p:cNvSpPr txBox="1"/>
          <p:nvPr/>
        </p:nvSpPr>
        <p:spPr>
          <a:xfrm>
            <a:off x="3349483" y="466183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9218D2-6F01-0B4D-8614-B55C54F07818}"/>
              </a:ext>
            </a:extLst>
          </p:cNvPr>
          <p:cNvSpPr txBox="1"/>
          <p:nvPr/>
        </p:nvSpPr>
        <p:spPr>
          <a:xfrm>
            <a:off x="3194591" y="492164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E23192-5EC7-5A4B-AD99-E2D11047D6E2}"/>
              </a:ext>
            </a:extLst>
          </p:cNvPr>
          <p:cNvCxnSpPr>
            <a:cxnSpLocks/>
          </p:cNvCxnSpPr>
          <p:nvPr/>
        </p:nvCxnSpPr>
        <p:spPr>
          <a:xfrm>
            <a:off x="3311669" y="4700275"/>
            <a:ext cx="0" cy="2183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34C49F-0E58-BA45-B97F-93470BDB2C3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3161495" y="4709357"/>
            <a:ext cx="127838" cy="26707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C82002-0E74-0D45-8A38-9277B972A2A7}"/>
              </a:ext>
            </a:extLst>
          </p:cNvPr>
          <p:cNvCxnSpPr>
            <a:cxnSpLocks/>
          </p:cNvCxnSpPr>
          <p:nvPr/>
        </p:nvCxnSpPr>
        <p:spPr>
          <a:xfrm flipH="1">
            <a:off x="3182610" y="4926354"/>
            <a:ext cx="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0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47061</TotalTime>
  <Words>3140</Words>
  <Application>Microsoft Macintosh PowerPoint</Application>
  <PresentationFormat>Widescreen</PresentationFormat>
  <Paragraphs>490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Office Theme</vt:lpstr>
      <vt:lpstr>AI for Medicine </vt:lpstr>
      <vt:lpstr>Today…</vt:lpstr>
      <vt:lpstr>Outline</vt:lpstr>
      <vt:lpstr>Who is Usain Bolt?</vt:lpstr>
      <vt:lpstr>Average Speed vs. Instantenous Speed</vt:lpstr>
      <vt:lpstr>Average Speed vs. Instantenous Speed</vt:lpstr>
      <vt:lpstr>Average Speed vs. Instantenous Speed</vt:lpstr>
      <vt:lpstr>Instantenous Speed</vt:lpstr>
      <vt:lpstr>Instantenous Speed</vt:lpstr>
      <vt:lpstr>Instantenous Speed</vt:lpstr>
      <vt:lpstr>Instantenous Speed</vt:lpstr>
      <vt:lpstr>Instantenous Speed</vt:lpstr>
      <vt:lpstr>Instantenous Speed</vt:lpstr>
      <vt:lpstr>The Derivative is the Instantaneous Slope</vt:lpstr>
      <vt:lpstr>The Derivative is the Instantaneous Slope</vt:lpstr>
      <vt:lpstr>Derivative of a Univariate Function </vt:lpstr>
      <vt:lpstr>Derivative of a Multivariate Function </vt:lpstr>
      <vt:lpstr>Gradient</vt:lpstr>
      <vt:lpstr>Outline</vt:lpstr>
      <vt:lpstr>Gradient Descent For Linear Regression</vt:lpstr>
      <vt:lpstr>Gradient Descent For Linear Regression</vt:lpstr>
      <vt:lpstr>The Impact of Partial Derviative</vt:lpstr>
      <vt:lpstr>The Impact of Partial Derviative</vt:lpstr>
      <vt:lpstr>The Impact of Partial Derviative</vt:lpstr>
      <vt:lpstr>The Impact of Partial Derviative</vt:lpstr>
      <vt:lpstr>The Impact of Partial Derviative</vt:lpstr>
      <vt:lpstr>The Impact of Partial Derviative</vt:lpstr>
      <vt:lpstr>The Impact of Learning Rate</vt:lpstr>
      <vt:lpstr>The Impact of Learning Rate</vt:lpstr>
      <vt:lpstr>The Impact of Learning Rate</vt:lpstr>
      <vt:lpstr>The Impact of Learning Rate</vt:lpstr>
      <vt:lpstr>The Impact of Learning Rate</vt:lpstr>
      <vt:lpstr>Gradient Descent For Linear Regression</vt:lpstr>
      <vt:lpstr>Gradient Descent For Linear Regression</vt:lpstr>
      <vt:lpstr>Gradient Descent For Linear Regression</vt:lpstr>
      <vt:lpstr>Towards Logistic Regression...</vt:lpstr>
      <vt:lpstr>Example 1: Malignant or Benign</vt:lpstr>
      <vt:lpstr>Example 2: Spam or Not Spam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Towards Logistic Regression...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Mohammad Hammoud</cp:lastModifiedBy>
  <cp:revision>491</cp:revision>
  <dcterms:created xsi:type="dcterms:W3CDTF">2021-01-17T12:09:16Z</dcterms:created>
  <dcterms:modified xsi:type="dcterms:W3CDTF">2022-03-25T13:55:03Z</dcterms:modified>
</cp:coreProperties>
</file>